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66" r:id="rId5"/>
    <p:sldId id="638" r:id="rId6"/>
    <p:sldId id="491" r:id="rId7"/>
    <p:sldId id="516" r:id="rId8"/>
    <p:sldId id="314" r:id="rId9"/>
    <p:sldId id="639" r:id="rId10"/>
    <p:sldId id="490" r:id="rId11"/>
    <p:sldId id="260" r:id="rId12"/>
    <p:sldId id="640" r:id="rId13"/>
    <p:sldId id="489" r:id="rId14"/>
    <p:sldId id="480" r:id="rId15"/>
    <p:sldId id="38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DE2A4D2-DAC3-4996-A806-25DCBEBBC54D}">
          <p14:sldIdLst>
            <p14:sldId id="256"/>
            <p14:sldId id="257"/>
            <p14:sldId id="259"/>
            <p14:sldId id="266"/>
            <p14:sldId id="638"/>
            <p14:sldId id="491"/>
            <p14:sldId id="516"/>
            <p14:sldId id="314"/>
            <p14:sldId id="639"/>
            <p14:sldId id="490"/>
            <p14:sldId id="260"/>
            <p14:sldId id="640"/>
            <p14:sldId id="489"/>
            <p14:sldId id="480"/>
            <p14:sldId id="383"/>
          </p14:sldIdLst>
        </p14:section>
        <p14:section name="Untitled Section" id="{36F7C323-36B6-4D45-A757-079647A6AB4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83B33E-84E9-471F-875E-6E1353B3DAA2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A9C4BC1-9AB9-458E-B224-36F628AE5B19}">
      <dgm:prSet/>
      <dgm:spPr/>
      <dgm:t>
        <a:bodyPr/>
        <a:lstStyle/>
        <a:p>
          <a:r>
            <a:rPr lang="en-US" dirty="0"/>
            <a:t>Endorphin [The pain killer] : manufactured at several locations in the brain; inhibits the transmission &amp; perception of pain; vigorous exercise produce endorphin</a:t>
          </a:r>
        </a:p>
      </dgm:t>
    </dgm:pt>
    <dgm:pt modelId="{1A634ABD-3D63-48F0-9A97-BA25CB12AFE1}" type="parTrans" cxnId="{F94B4ED5-42C4-46C5-98F9-62E538F5087E}">
      <dgm:prSet/>
      <dgm:spPr/>
      <dgm:t>
        <a:bodyPr/>
        <a:lstStyle/>
        <a:p>
          <a:endParaRPr lang="en-US"/>
        </a:p>
      </dgm:t>
    </dgm:pt>
    <dgm:pt modelId="{F07483A5-F708-4E4D-96C8-F405CB7B38CD}" type="sibTrans" cxnId="{F94B4ED5-42C4-46C5-98F9-62E538F5087E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0A510BBE-BE78-42CF-969E-D5D69512919D}">
      <dgm:prSet/>
      <dgm:spPr/>
      <dgm:t>
        <a:bodyPr/>
        <a:lstStyle/>
        <a:p>
          <a:r>
            <a:rPr lang="en-US"/>
            <a:t>Dopamine [The rewarding chemical] is associated with reward &amp; motivation; made up of several excitatory pathways in the brain</a:t>
          </a:r>
        </a:p>
      </dgm:t>
    </dgm:pt>
    <dgm:pt modelId="{5B0D282C-77DC-439D-958E-3F075E257D16}" type="parTrans" cxnId="{66D6171E-DBBE-4D85-82A9-74F992A91BA9}">
      <dgm:prSet/>
      <dgm:spPr/>
      <dgm:t>
        <a:bodyPr/>
        <a:lstStyle/>
        <a:p>
          <a:endParaRPr lang="en-US"/>
        </a:p>
      </dgm:t>
    </dgm:pt>
    <dgm:pt modelId="{9B65D617-E290-4429-9B6E-844FD2DB31C7}" type="sibTrans" cxnId="{66D6171E-DBBE-4D85-82A9-74F992A91BA9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0A6D9B61-C8CD-4067-9B91-E74955624C2B}">
      <dgm:prSet/>
      <dgm:spPr/>
      <dgm:t>
        <a:bodyPr/>
        <a:lstStyle/>
        <a:p>
          <a:r>
            <a:rPr lang="en-US"/>
            <a:t>Serotonin [The mood stabilizer] is mostly manufactured &amp; stored in GI tract; helps control mood, appetite, sleep; deficits lead to clinical depression;</a:t>
          </a:r>
        </a:p>
      </dgm:t>
    </dgm:pt>
    <dgm:pt modelId="{6DAF5B5F-7287-4EB0-8BF8-EACFF5C07D6C}" type="parTrans" cxnId="{0ECB9242-813E-43E0-80A1-B96BFE0BB8F4}">
      <dgm:prSet/>
      <dgm:spPr/>
      <dgm:t>
        <a:bodyPr/>
        <a:lstStyle/>
        <a:p>
          <a:endParaRPr lang="en-US"/>
        </a:p>
      </dgm:t>
    </dgm:pt>
    <dgm:pt modelId="{00925352-8E73-489D-B664-0D37EA4CA955}" type="sibTrans" cxnId="{0ECB9242-813E-43E0-80A1-B96BFE0BB8F4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C9F79274-457F-4CE0-A93C-E7BE6EF47CFD}" type="pres">
      <dgm:prSet presAssocID="{2583B33E-84E9-471F-875E-6E1353B3DAA2}" presName="Name0" presStyleCnt="0">
        <dgm:presLayoutVars>
          <dgm:animLvl val="lvl"/>
          <dgm:resizeHandles val="exact"/>
        </dgm:presLayoutVars>
      </dgm:prSet>
      <dgm:spPr/>
    </dgm:pt>
    <dgm:pt modelId="{AE155752-1090-47F1-9507-44A024CC03C6}" type="pres">
      <dgm:prSet presAssocID="{5A9C4BC1-9AB9-458E-B224-36F628AE5B19}" presName="compositeNode" presStyleCnt="0">
        <dgm:presLayoutVars>
          <dgm:bulletEnabled val="1"/>
        </dgm:presLayoutVars>
      </dgm:prSet>
      <dgm:spPr/>
    </dgm:pt>
    <dgm:pt modelId="{70344CCD-CFEF-42DD-9957-616B45543BAE}" type="pres">
      <dgm:prSet presAssocID="{5A9C4BC1-9AB9-458E-B224-36F628AE5B19}" presName="bgRect" presStyleLbl="alignNode1" presStyleIdx="0" presStyleCnt="3"/>
      <dgm:spPr/>
    </dgm:pt>
    <dgm:pt modelId="{C21E1A0F-A21E-4292-8F98-FFEC0EA61E3E}" type="pres">
      <dgm:prSet presAssocID="{F07483A5-F708-4E4D-96C8-F405CB7B38CD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26DE3E5E-5BB4-48F8-A637-6CC1283C2683}" type="pres">
      <dgm:prSet presAssocID="{5A9C4BC1-9AB9-458E-B224-36F628AE5B19}" presName="nodeRect" presStyleLbl="alignNode1" presStyleIdx="0" presStyleCnt="3">
        <dgm:presLayoutVars>
          <dgm:bulletEnabled val="1"/>
        </dgm:presLayoutVars>
      </dgm:prSet>
      <dgm:spPr/>
    </dgm:pt>
    <dgm:pt modelId="{BDC01FD2-45E3-4341-ABF8-AA7FA29CCADB}" type="pres">
      <dgm:prSet presAssocID="{F07483A5-F708-4E4D-96C8-F405CB7B38CD}" presName="sibTrans" presStyleCnt="0"/>
      <dgm:spPr/>
    </dgm:pt>
    <dgm:pt modelId="{CD7DCDCC-C02A-4AC5-9317-4009076A2427}" type="pres">
      <dgm:prSet presAssocID="{0A510BBE-BE78-42CF-969E-D5D69512919D}" presName="compositeNode" presStyleCnt="0">
        <dgm:presLayoutVars>
          <dgm:bulletEnabled val="1"/>
        </dgm:presLayoutVars>
      </dgm:prSet>
      <dgm:spPr/>
    </dgm:pt>
    <dgm:pt modelId="{584F6226-9968-4777-BEE8-E77F7E0775EF}" type="pres">
      <dgm:prSet presAssocID="{0A510BBE-BE78-42CF-969E-D5D69512919D}" presName="bgRect" presStyleLbl="alignNode1" presStyleIdx="1" presStyleCnt="3"/>
      <dgm:spPr/>
    </dgm:pt>
    <dgm:pt modelId="{5238C714-A9FA-4289-B9A9-65D3F2A270C1}" type="pres">
      <dgm:prSet presAssocID="{9B65D617-E290-4429-9B6E-844FD2DB31C7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1720CF66-6C05-4B89-BCF0-862B403D1FC4}" type="pres">
      <dgm:prSet presAssocID="{0A510BBE-BE78-42CF-969E-D5D69512919D}" presName="nodeRect" presStyleLbl="alignNode1" presStyleIdx="1" presStyleCnt="3">
        <dgm:presLayoutVars>
          <dgm:bulletEnabled val="1"/>
        </dgm:presLayoutVars>
      </dgm:prSet>
      <dgm:spPr/>
    </dgm:pt>
    <dgm:pt modelId="{2DA4D05F-2D23-42FC-B85F-766670774C3A}" type="pres">
      <dgm:prSet presAssocID="{9B65D617-E290-4429-9B6E-844FD2DB31C7}" presName="sibTrans" presStyleCnt="0"/>
      <dgm:spPr/>
    </dgm:pt>
    <dgm:pt modelId="{40682915-DA95-417F-B883-17800CD8E77F}" type="pres">
      <dgm:prSet presAssocID="{0A6D9B61-C8CD-4067-9B91-E74955624C2B}" presName="compositeNode" presStyleCnt="0">
        <dgm:presLayoutVars>
          <dgm:bulletEnabled val="1"/>
        </dgm:presLayoutVars>
      </dgm:prSet>
      <dgm:spPr/>
    </dgm:pt>
    <dgm:pt modelId="{5A6F503D-4421-4F67-A10F-0AAC25572889}" type="pres">
      <dgm:prSet presAssocID="{0A6D9B61-C8CD-4067-9B91-E74955624C2B}" presName="bgRect" presStyleLbl="alignNode1" presStyleIdx="2" presStyleCnt="3"/>
      <dgm:spPr/>
    </dgm:pt>
    <dgm:pt modelId="{67261091-21F9-4A75-AE29-0EEE80062F01}" type="pres">
      <dgm:prSet presAssocID="{00925352-8E73-489D-B664-0D37EA4CA955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9B76C256-4BC8-4A02-A5F8-1E96015F7A87}" type="pres">
      <dgm:prSet presAssocID="{0A6D9B61-C8CD-4067-9B91-E74955624C2B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66D6171E-DBBE-4D85-82A9-74F992A91BA9}" srcId="{2583B33E-84E9-471F-875E-6E1353B3DAA2}" destId="{0A510BBE-BE78-42CF-969E-D5D69512919D}" srcOrd="1" destOrd="0" parTransId="{5B0D282C-77DC-439D-958E-3F075E257D16}" sibTransId="{9B65D617-E290-4429-9B6E-844FD2DB31C7}"/>
    <dgm:cxn modelId="{A61EAF35-2721-4CD7-9DA2-F7D642588795}" type="presOf" srcId="{0A510BBE-BE78-42CF-969E-D5D69512919D}" destId="{1720CF66-6C05-4B89-BCF0-862B403D1FC4}" srcOrd="1" destOrd="0" presId="urn:microsoft.com/office/officeart/2016/7/layout/LinearBlockProcessNumbered"/>
    <dgm:cxn modelId="{4A193162-C668-457B-B20C-46F304B04C43}" type="presOf" srcId="{9B65D617-E290-4429-9B6E-844FD2DB31C7}" destId="{5238C714-A9FA-4289-B9A9-65D3F2A270C1}" srcOrd="0" destOrd="0" presId="urn:microsoft.com/office/officeart/2016/7/layout/LinearBlockProcessNumbered"/>
    <dgm:cxn modelId="{0ECB9242-813E-43E0-80A1-B96BFE0BB8F4}" srcId="{2583B33E-84E9-471F-875E-6E1353B3DAA2}" destId="{0A6D9B61-C8CD-4067-9B91-E74955624C2B}" srcOrd="2" destOrd="0" parTransId="{6DAF5B5F-7287-4EB0-8BF8-EACFF5C07D6C}" sibTransId="{00925352-8E73-489D-B664-0D37EA4CA955}"/>
    <dgm:cxn modelId="{44F77848-B746-4FE6-906B-E5725FEF1552}" type="presOf" srcId="{2583B33E-84E9-471F-875E-6E1353B3DAA2}" destId="{C9F79274-457F-4CE0-A93C-E7BE6EF47CFD}" srcOrd="0" destOrd="0" presId="urn:microsoft.com/office/officeart/2016/7/layout/LinearBlockProcessNumbered"/>
    <dgm:cxn modelId="{55E7B656-3DED-4060-A1B0-20054422BC55}" type="presOf" srcId="{5A9C4BC1-9AB9-458E-B224-36F628AE5B19}" destId="{26DE3E5E-5BB4-48F8-A637-6CC1283C2683}" srcOrd="1" destOrd="0" presId="urn:microsoft.com/office/officeart/2016/7/layout/LinearBlockProcessNumbered"/>
    <dgm:cxn modelId="{3024B57A-8FA2-4408-98BE-E9CB8B4E7784}" type="presOf" srcId="{0A6D9B61-C8CD-4067-9B91-E74955624C2B}" destId="{9B76C256-4BC8-4A02-A5F8-1E96015F7A87}" srcOrd="1" destOrd="0" presId="urn:microsoft.com/office/officeart/2016/7/layout/LinearBlockProcessNumbered"/>
    <dgm:cxn modelId="{ED26A282-A04E-46B9-92A8-34242B8F7AD5}" type="presOf" srcId="{5A9C4BC1-9AB9-458E-B224-36F628AE5B19}" destId="{70344CCD-CFEF-42DD-9957-616B45543BAE}" srcOrd="0" destOrd="0" presId="urn:microsoft.com/office/officeart/2016/7/layout/LinearBlockProcessNumbered"/>
    <dgm:cxn modelId="{9FBA3389-AEB4-42C1-93CB-BA9CFE0BDB56}" type="presOf" srcId="{F07483A5-F708-4E4D-96C8-F405CB7B38CD}" destId="{C21E1A0F-A21E-4292-8F98-FFEC0EA61E3E}" srcOrd="0" destOrd="0" presId="urn:microsoft.com/office/officeart/2016/7/layout/LinearBlockProcessNumbered"/>
    <dgm:cxn modelId="{C34009AE-8642-4F1C-AE9E-6B0827A50E0E}" type="presOf" srcId="{00925352-8E73-489D-B664-0D37EA4CA955}" destId="{67261091-21F9-4A75-AE29-0EEE80062F01}" srcOrd="0" destOrd="0" presId="urn:microsoft.com/office/officeart/2016/7/layout/LinearBlockProcessNumbered"/>
    <dgm:cxn modelId="{0A1943BC-3E7C-44D4-8D3C-B17D9795D843}" type="presOf" srcId="{0A6D9B61-C8CD-4067-9B91-E74955624C2B}" destId="{5A6F503D-4421-4F67-A10F-0AAC25572889}" srcOrd="0" destOrd="0" presId="urn:microsoft.com/office/officeart/2016/7/layout/LinearBlockProcessNumbered"/>
    <dgm:cxn modelId="{F94B4ED5-42C4-46C5-98F9-62E538F5087E}" srcId="{2583B33E-84E9-471F-875E-6E1353B3DAA2}" destId="{5A9C4BC1-9AB9-458E-B224-36F628AE5B19}" srcOrd="0" destOrd="0" parTransId="{1A634ABD-3D63-48F0-9A97-BA25CB12AFE1}" sibTransId="{F07483A5-F708-4E4D-96C8-F405CB7B38CD}"/>
    <dgm:cxn modelId="{3CC2A0EA-95D5-4E2C-9BF9-575B3DF39B0C}" type="presOf" srcId="{0A510BBE-BE78-42CF-969E-D5D69512919D}" destId="{584F6226-9968-4777-BEE8-E77F7E0775EF}" srcOrd="0" destOrd="0" presId="urn:microsoft.com/office/officeart/2016/7/layout/LinearBlockProcessNumbered"/>
    <dgm:cxn modelId="{C33FBF20-5E2D-4EC2-AFC3-23479E652F99}" type="presParOf" srcId="{C9F79274-457F-4CE0-A93C-E7BE6EF47CFD}" destId="{AE155752-1090-47F1-9507-44A024CC03C6}" srcOrd="0" destOrd="0" presId="urn:microsoft.com/office/officeart/2016/7/layout/LinearBlockProcessNumbered"/>
    <dgm:cxn modelId="{AB0B9CDD-E7F9-4AD5-97BC-1B77140E3B69}" type="presParOf" srcId="{AE155752-1090-47F1-9507-44A024CC03C6}" destId="{70344CCD-CFEF-42DD-9957-616B45543BAE}" srcOrd="0" destOrd="0" presId="urn:microsoft.com/office/officeart/2016/7/layout/LinearBlockProcessNumbered"/>
    <dgm:cxn modelId="{6D3A56E3-15E4-4969-A895-03A4439F0C64}" type="presParOf" srcId="{AE155752-1090-47F1-9507-44A024CC03C6}" destId="{C21E1A0F-A21E-4292-8F98-FFEC0EA61E3E}" srcOrd="1" destOrd="0" presId="urn:microsoft.com/office/officeart/2016/7/layout/LinearBlockProcessNumbered"/>
    <dgm:cxn modelId="{C3F6F4AA-817A-4DE0-826B-FC12610D5092}" type="presParOf" srcId="{AE155752-1090-47F1-9507-44A024CC03C6}" destId="{26DE3E5E-5BB4-48F8-A637-6CC1283C2683}" srcOrd="2" destOrd="0" presId="urn:microsoft.com/office/officeart/2016/7/layout/LinearBlockProcessNumbered"/>
    <dgm:cxn modelId="{65E90667-A6AD-491A-8A4D-E36D9B5C8B27}" type="presParOf" srcId="{C9F79274-457F-4CE0-A93C-E7BE6EF47CFD}" destId="{BDC01FD2-45E3-4341-ABF8-AA7FA29CCADB}" srcOrd="1" destOrd="0" presId="urn:microsoft.com/office/officeart/2016/7/layout/LinearBlockProcessNumbered"/>
    <dgm:cxn modelId="{3451E29B-D90D-47F0-A037-4D55BD4BCDC4}" type="presParOf" srcId="{C9F79274-457F-4CE0-A93C-E7BE6EF47CFD}" destId="{CD7DCDCC-C02A-4AC5-9317-4009076A2427}" srcOrd="2" destOrd="0" presId="urn:microsoft.com/office/officeart/2016/7/layout/LinearBlockProcessNumbered"/>
    <dgm:cxn modelId="{F29CF4EA-DF2F-4682-9F23-AF5C6DF68502}" type="presParOf" srcId="{CD7DCDCC-C02A-4AC5-9317-4009076A2427}" destId="{584F6226-9968-4777-BEE8-E77F7E0775EF}" srcOrd="0" destOrd="0" presId="urn:microsoft.com/office/officeart/2016/7/layout/LinearBlockProcessNumbered"/>
    <dgm:cxn modelId="{5E09E61B-8DF1-4C54-89AC-558E3A0F4E7F}" type="presParOf" srcId="{CD7DCDCC-C02A-4AC5-9317-4009076A2427}" destId="{5238C714-A9FA-4289-B9A9-65D3F2A270C1}" srcOrd="1" destOrd="0" presId="urn:microsoft.com/office/officeart/2016/7/layout/LinearBlockProcessNumbered"/>
    <dgm:cxn modelId="{847109B1-F1A3-4B81-BAD1-48BE753FF661}" type="presParOf" srcId="{CD7DCDCC-C02A-4AC5-9317-4009076A2427}" destId="{1720CF66-6C05-4B89-BCF0-862B403D1FC4}" srcOrd="2" destOrd="0" presId="urn:microsoft.com/office/officeart/2016/7/layout/LinearBlockProcessNumbered"/>
    <dgm:cxn modelId="{87B764D1-04D5-4F3E-9FD4-3848B433F49F}" type="presParOf" srcId="{C9F79274-457F-4CE0-A93C-E7BE6EF47CFD}" destId="{2DA4D05F-2D23-42FC-B85F-766670774C3A}" srcOrd="3" destOrd="0" presId="urn:microsoft.com/office/officeart/2016/7/layout/LinearBlockProcessNumbered"/>
    <dgm:cxn modelId="{AF61BE3B-5904-4E99-A34E-CB0E7AC77538}" type="presParOf" srcId="{C9F79274-457F-4CE0-A93C-E7BE6EF47CFD}" destId="{40682915-DA95-417F-B883-17800CD8E77F}" srcOrd="4" destOrd="0" presId="urn:microsoft.com/office/officeart/2016/7/layout/LinearBlockProcessNumbered"/>
    <dgm:cxn modelId="{A67BE810-8D99-4438-A517-15C74A08FCBA}" type="presParOf" srcId="{40682915-DA95-417F-B883-17800CD8E77F}" destId="{5A6F503D-4421-4F67-A10F-0AAC25572889}" srcOrd="0" destOrd="0" presId="urn:microsoft.com/office/officeart/2016/7/layout/LinearBlockProcessNumbered"/>
    <dgm:cxn modelId="{BF78B563-B767-451B-A995-71EB09DF79FF}" type="presParOf" srcId="{40682915-DA95-417F-B883-17800CD8E77F}" destId="{67261091-21F9-4A75-AE29-0EEE80062F01}" srcOrd="1" destOrd="0" presId="urn:microsoft.com/office/officeart/2016/7/layout/LinearBlockProcessNumbered"/>
    <dgm:cxn modelId="{A073A002-4CF0-4550-AFEA-F6A07863A485}" type="presParOf" srcId="{40682915-DA95-417F-B883-17800CD8E77F}" destId="{9B76C256-4BC8-4A02-A5F8-1E96015F7A87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332E54-A97E-46E3-971B-F02489A0D89F}" type="doc">
      <dgm:prSet loTypeId="urn:microsoft.com/office/officeart/2005/8/layout/vList2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841EF74-5C5A-41B3-94E2-89D3EA814D81}">
      <dgm:prSet custT="1"/>
      <dgm:spPr/>
      <dgm:t>
        <a:bodyPr/>
        <a:lstStyle/>
        <a:p>
          <a:r>
            <a:rPr lang="en-US" sz="2000" dirty="0"/>
            <a:t>It’s about steering people towards </a:t>
          </a:r>
          <a:r>
            <a:rPr lang="en-US" sz="2000" u="sng" dirty="0"/>
            <a:t>better decisions</a:t>
          </a:r>
          <a:r>
            <a:rPr lang="en-US" sz="2000" dirty="0"/>
            <a:t>, but </a:t>
          </a:r>
          <a:r>
            <a:rPr lang="en-US" sz="2000" u="none" dirty="0"/>
            <a:t>leaving them free to choose</a:t>
          </a:r>
        </a:p>
      </dgm:t>
    </dgm:pt>
    <dgm:pt modelId="{548DACB5-EEB2-4795-A2F1-BB7D98C390C3}" type="parTrans" cxnId="{74F1F303-3C1D-45A4-9197-4EB696A93FE0}">
      <dgm:prSet/>
      <dgm:spPr/>
      <dgm:t>
        <a:bodyPr/>
        <a:lstStyle/>
        <a:p>
          <a:endParaRPr lang="en-US" sz="2000"/>
        </a:p>
      </dgm:t>
    </dgm:pt>
    <dgm:pt modelId="{A04F6F6C-044A-42F8-A272-F88490F6D62E}" type="sibTrans" cxnId="{74F1F303-3C1D-45A4-9197-4EB696A93FE0}">
      <dgm:prSet/>
      <dgm:spPr/>
      <dgm:t>
        <a:bodyPr/>
        <a:lstStyle/>
        <a:p>
          <a:endParaRPr lang="en-US" sz="2000"/>
        </a:p>
      </dgm:t>
    </dgm:pt>
    <dgm:pt modelId="{0E83CFD8-174D-4B64-B4B6-77D868393BAB}">
      <dgm:prSet custT="1"/>
      <dgm:spPr/>
      <dgm:t>
        <a:bodyPr/>
        <a:lstStyle/>
        <a:p>
          <a:r>
            <a:rPr lang="en-US" sz="2000" dirty="0"/>
            <a:t>It’s about influencing behavior by indirect suggestion to a given direction </a:t>
          </a:r>
          <a:r>
            <a:rPr lang="en-US" sz="2000" u="sng" dirty="0"/>
            <a:t>without removing option</a:t>
          </a:r>
          <a:endParaRPr lang="en-US" sz="2000" dirty="0"/>
        </a:p>
      </dgm:t>
    </dgm:pt>
    <dgm:pt modelId="{8172EC5F-421D-4319-AFD5-ECA5E5F62D05}" type="parTrans" cxnId="{AE0D35CB-6207-4840-8E6C-E1F5BBAB01D5}">
      <dgm:prSet/>
      <dgm:spPr/>
      <dgm:t>
        <a:bodyPr/>
        <a:lstStyle/>
        <a:p>
          <a:endParaRPr lang="en-US" sz="2000"/>
        </a:p>
      </dgm:t>
    </dgm:pt>
    <dgm:pt modelId="{53944D2D-C4F8-4563-8849-D40B62D51325}" type="sibTrans" cxnId="{AE0D35CB-6207-4840-8E6C-E1F5BBAB01D5}">
      <dgm:prSet/>
      <dgm:spPr/>
      <dgm:t>
        <a:bodyPr/>
        <a:lstStyle/>
        <a:p>
          <a:endParaRPr lang="en-US" sz="2000"/>
        </a:p>
      </dgm:t>
    </dgm:pt>
    <dgm:pt modelId="{A15E162D-1161-4A97-9BFF-1A338CA585BB}">
      <dgm:prSet custT="1"/>
      <dgm:spPr/>
      <dgm:t>
        <a:bodyPr/>
        <a:lstStyle/>
        <a:p>
          <a:pPr>
            <a:spcAft>
              <a:spcPts val="0"/>
            </a:spcAft>
          </a:pPr>
          <a:r>
            <a:rPr lang="en-IN" sz="2000" dirty="0">
              <a:solidFill>
                <a:schemeClr val="bg1"/>
              </a:solidFill>
              <a:latin typeface="+mn-lt"/>
            </a:rPr>
            <a:t>Low-cost, behaviourally-informed, </a:t>
          </a:r>
          <a:r>
            <a:rPr lang="en-IN" sz="2000" u="sng" dirty="0">
              <a:solidFill>
                <a:schemeClr val="bg1"/>
              </a:solidFill>
              <a:latin typeface="+mn-lt"/>
            </a:rPr>
            <a:t>choice- </a:t>
          </a:r>
        </a:p>
        <a:p>
          <a:pPr>
            <a:spcAft>
              <a:spcPts val="0"/>
            </a:spcAft>
            <a:buClr>
              <a:srgbClr val="800000"/>
            </a:buClr>
            <a:buFontTx/>
            <a:buNone/>
          </a:pPr>
          <a:r>
            <a:rPr lang="en-IN" sz="2000" u="sng" dirty="0">
              <a:solidFill>
                <a:schemeClr val="bg1"/>
              </a:solidFill>
              <a:latin typeface="+mn-lt"/>
            </a:rPr>
            <a:t>preserving solutions</a:t>
          </a:r>
          <a:endParaRPr lang="en-US" sz="2000" u="sng" dirty="0">
            <a:solidFill>
              <a:schemeClr val="bg1"/>
            </a:solidFill>
            <a:latin typeface="+mn-lt"/>
          </a:endParaRPr>
        </a:p>
      </dgm:t>
    </dgm:pt>
    <dgm:pt modelId="{156B9C54-86C8-4E01-BE4E-109AC6347385}" type="parTrans" cxnId="{D29E21AB-BD7D-4DE4-89F6-F9F87E020E45}">
      <dgm:prSet/>
      <dgm:spPr/>
      <dgm:t>
        <a:bodyPr/>
        <a:lstStyle/>
        <a:p>
          <a:endParaRPr lang="en-US" sz="2000"/>
        </a:p>
      </dgm:t>
    </dgm:pt>
    <dgm:pt modelId="{09C0FA39-6679-4619-BCF6-8A9924F0D124}" type="sibTrans" cxnId="{D29E21AB-BD7D-4DE4-89F6-F9F87E020E45}">
      <dgm:prSet/>
      <dgm:spPr/>
      <dgm:t>
        <a:bodyPr/>
        <a:lstStyle/>
        <a:p>
          <a:endParaRPr lang="en-US" sz="2000"/>
        </a:p>
      </dgm:t>
    </dgm:pt>
    <dgm:pt modelId="{CA4D504D-5FF5-40EF-AD01-F8BC77E3AE1B}" type="pres">
      <dgm:prSet presAssocID="{C5332E54-A97E-46E3-971B-F02489A0D89F}" presName="linear" presStyleCnt="0">
        <dgm:presLayoutVars>
          <dgm:animLvl val="lvl"/>
          <dgm:resizeHandles val="exact"/>
        </dgm:presLayoutVars>
      </dgm:prSet>
      <dgm:spPr/>
    </dgm:pt>
    <dgm:pt modelId="{463B9C5B-E4D2-4879-8EC5-AD4B9ED560E6}" type="pres">
      <dgm:prSet presAssocID="{2841EF74-5C5A-41B3-94E2-89D3EA814D8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45A6FFF-25B5-4D0D-AEFD-D040BADD7CD0}" type="pres">
      <dgm:prSet presAssocID="{A04F6F6C-044A-42F8-A272-F88490F6D62E}" presName="spacer" presStyleCnt="0"/>
      <dgm:spPr/>
    </dgm:pt>
    <dgm:pt modelId="{45C5A853-548C-4D1C-A9E0-2A445A39D3E1}" type="pres">
      <dgm:prSet presAssocID="{0E83CFD8-174D-4B64-B4B6-77D868393BA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9C41855-341F-45EE-8B69-83693F5473FC}" type="pres">
      <dgm:prSet presAssocID="{53944D2D-C4F8-4563-8849-D40B62D51325}" presName="spacer" presStyleCnt="0"/>
      <dgm:spPr/>
    </dgm:pt>
    <dgm:pt modelId="{C3C4682D-551B-42B0-9CE6-B2D786759730}" type="pres">
      <dgm:prSet presAssocID="{A15E162D-1161-4A97-9BFF-1A338CA585B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4F1F303-3C1D-45A4-9197-4EB696A93FE0}" srcId="{C5332E54-A97E-46E3-971B-F02489A0D89F}" destId="{2841EF74-5C5A-41B3-94E2-89D3EA814D81}" srcOrd="0" destOrd="0" parTransId="{548DACB5-EEB2-4795-A2F1-BB7D98C390C3}" sibTransId="{A04F6F6C-044A-42F8-A272-F88490F6D62E}"/>
    <dgm:cxn modelId="{BAA29406-86E0-46C9-9FD1-A1D816EB8552}" type="presOf" srcId="{C5332E54-A97E-46E3-971B-F02489A0D89F}" destId="{CA4D504D-5FF5-40EF-AD01-F8BC77E3AE1B}" srcOrd="0" destOrd="0" presId="urn:microsoft.com/office/officeart/2005/8/layout/vList2"/>
    <dgm:cxn modelId="{22D8BA0C-8C1B-4F79-ABFE-05610D67CDF6}" type="presOf" srcId="{A15E162D-1161-4A97-9BFF-1A338CA585BB}" destId="{C3C4682D-551B-42B0-9CE6-B2D786759730}" srcOrd="0" destOrd="0" presId="urn:microsoft.com/office/officeart/2005/8/layout/vList2"/>
    <dgm:cxn modelId="{64916E66-7F62-4DF7-B0F3-0A05C599D203}" type="presOf" srcId="{2841EF74-5C5A-41B3-94E2-89D3EA814D81}" destId="{463B9C5B-E4D2-4879-8EC5-AD4B9ED560E6}" srcOrd="0" destOrd="0" presId="urn:microsoft.com/office/officeart/2005/8/layout/vList2"/>
    <dgm:cxn modelId="{A631F647-0FFD-480F-B4CE-64B9165B3A9E}" type="presOf" srcId="{0E83CFD8-174D-4B64-B4B6-77D868393BAB}" destId="{45C5A853-548C-4D1C-A9E0-2A445A39D3E1}" srcOrd="0" destOrd="0" presId="urn:microsoft.com/office/officeart/2005/8/layout/vList2"/>
    <dgm:cxn modelId="{D29E21AB-BD7D-4DE4-89F6-F9F87E020E45}" srcId="{C5332E54-A97E-46E3-971B-F02489A0D89F}" destId="{A15E162D-1161-4A97-9BFF-1A338CA585BB}" srcOrd="2" destOrd="0" parTransId="{156B9C54-86C8-4E01-BE4E-109AC6347385}" sibTransId="{09C0FA39-6679-4619-BCF6-8A9924F0D124}"/>
    <dgm:cxn modelId="{AE0D35CB-6207-4840-8E6C-E1F5BBAB01D5}" srcId="{C5332E54-A97E-46E3-971B-F02489A0D89F}" destId="{0E83CFD8-174D-4B64-B4B6-77D868393BAB}" srcOrd="1" destOrd="0" parTransId="{8172EC5F-421D-4319-AFD5-ECA5E5F62D05}" sibTransId="{53944D2D-C4F8-4563-8849-D40B62D51325}"/>
    <dgm:cxn modelId="{0045E630-D203-44F5-A344-8B81C7BA5E51}" type="presParOf" srcId="{CA4D504D-5FF5-40EF-AD01-F8BC77E3AE1B}" destId="{463B9C5B-E4D2-4879-8EC5-AD4B9ED560E6}" srcOrd="0" destOrd="0" presId="urn:microsoft.com/office/officeart/2005/8/layout/vList2"/>
    <dgm:cxn modelId="{CAD8E6B0-11BB-4C1E-939D-FB5A253F10E5}" type="presParOf" srcId="{CA4D504D-5FF5-40EF-AD01-F8BC77E3AE1B}" destId="{045A6FFF-25B5-4D0D-AEFD-D040BADD7CD0}" srcOrd="1" destOrd="0" presId="urn:microsoft.com/office/officeart/2005/8/layout/vList2"/>
    <dgm:cxn modelId="{942B037E-F0B7-41E8-AA5E-72646733091B}" type="presParOf" srcId="{CA4D504D-5FF5-40EF-AD01-F8BC77E3AE1B}" destId="{45C5A853-548C-4D1C-A9E0-2A445A39D3E1}" srcOrd="2" destOrd="0" presId="urn:microsoft.com/office/officeart/2005/8/layout/vList2"/>
    <dgm:cxn modelId="{BFE9ADB3-06F0-4E30-B402-7BA6D0FED4A9}" type="presParOf" srcId="{CA4D504D-5FF5-40EF-AD01-F8BC77E3AE1B}" destId="{29C41855-341F-45EE-8B69-83693F5473FC}" srcOrd="3" destOrd="0" presId="urn:microsoft.com/office/officeart/2005/8/layout/vList2"/>
    <dgm:cxn modelId="{7DF2E726-8E06-4314-B38D-07C7FCB3F9E2}" type="presParOf" srcId="{CA4D504D-5FF5-40EF-AD01-F8BC77E3AE1B}" destId="{C3C4682D-551B-42B0-9CE6-B2D78675973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344CCD-CFEF-42DD-9957-616B45543BAE}">
      <dsp:nvSpPr>
        <dsp:cNvPr id="0" name=""/>
        <dsp:cNvSpPr/>
      </dsp:nvSpPr>
      <dsp:spPr>
        <a:xfrm>
          <a:off x="767" y="0"/>
          <a:ext cx="3106774" cy="29787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880" tIns="0" rIns="306880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Endorphin [The pain killer] : manufactured at several locations in the brain; inhibits the transmission &amp; perception of pain; vigorous exercise produce endorphin</a:t>
          </a:r>
        </a:p>
      </dsp:txBody>
      <dsp:txXfrm>
        <a:off x="767" y="1191502"/>
        <a:ext cx="3106774" cy="1787253"/>
      </dsp:txXfrm>
    </dsp:sp>
    <dsp:sp modelId="{C21E1A0F-A21E-4292-8F98-FFEC0EA61E3E}">
      <dsp:nvSpPr>
        <dsp:cNvPr id="0" name=""/>
        <dsp:cNvSpPr/>
      </dsp:nvSpPr>
      <dsp:spPr>
        <a:xfrm>
          <a:off x="767" y="0"/>
          <a:ext cx="3106774" cy="119150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880" tIns="165100" rIns="306880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/>
            <a:t>01</a:t>
          </a:r>
        </a:p>
      </dsp:txBody>
      <dsp:txXfrm>
        <a:off x="767" y="0"/>
        <a:ext cx="3106774" cy="1191502"/>
      </dsp:txXfrm>
    </dsp:sp>
    <dsp:sp modelId="{584F6226-9968-4777-BEE8-E77F7E0775EF}">
      <dsp:nvSpPr>
        <dsp:cNvPr id="0" name=""/>
        <dsp:cNvSpPr/>
      </dsp:nvSpPr>
      <dsp:spPr>
        <a:xfrm>
          <a:off x="3356083" y="0"/>
          <a:ext cx="3106774" cy="29787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880" tIns="0" rIns="306880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Dopamine [The rewarding chemical] is associated with reward &amp; motivation; made up of several excitatory pathways in the brain</a:t>
          </a:r>
        </a:p>
      </dsp:txBody>
      <dsp:txXfrm>
        <a:off x="3356083" y="1191502"/>
        <a:ext cx="3106774" cy="1787253"/>
      </dsp:txXfrm>
    </dsp:sp>
    <dsp:sp modelId="{5238C714-A9FA-4289-B9A9-65D3F2A270C1}">
      <dsp:nvSpPr>
        <dsp:cNvPr id="0" name=""/>
        <dsp:cNvSpPr/>
      </dsp:nvSpPr>
      <dsp:spPr>
        <a:xfrm>
          <a:off x="3356083" y="0"/>
          <a:ext cx="3106774" cy="119150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880" tIns="165100" rIns="306880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/>
            <a:t>02</a:t>
          </a:r>
        </a:p>
      </dsp:txBody>
      <dsp:txXfrm>
        <a:off x="3356083" y="0"/>
        <a:ext cx="3106774" cy="1191502"/>
      </dsp:txXfrm>
    </dsp:sp>
    <dsp:sp modelId="{5A6F503D-4421-4F67-A10F-0AAC25572889}">
      <dsp:nvSpPr>
        <dsp:cNvPr id="0" name=""/>
        <dsp:cNvSpPr/>
      </dsp:nvSpPr>
      <dsp:spPr>
        <a:xfrm>
          <a:off x="6711400" y="0"/>
          <a:ext cx="3106774" cy="29787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880" tIns="0" rIns="306880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Serotonin [The mood stabilizer] is mostly manufactured &amp; stored in GI tract; helps control mood, appetite, sleep; deficits lead to clinical depression;</a:t>
          </a:r>
        </a:p>
      </dsp:txBody>
      <dsp:txXfrm>
        <a:off x="6711400" y="1191502"/>
        <a:ext cx="3106774" cy="1787253"/>
      </dsp:txXfrm>
    </dsp:sp>
    <dsp:sp modelId="{67261091-21F9-4A75-AE29-0EEE80062F01}">
      <dsp:nvSpPr>
        <dsp:cNvPr id="0" name=""/>
        <dsp:cNvSpPr/>
      </dsp:nvSpPr>
      <dsp:spPr>
        <a:xfrm>
          <a:off x="6711400" y="0"/>
          <a:ext cx="3106774" cy="119150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880" tIns="165100" rIns="306880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/>
            <a:t>03</a:t>
          </a:r>
        </a:p>
      </dsp:txBody>
      <dsp:txXfrm>
        <a:off x="6711400" y="0"/>
        <a:ext cx="3106774" cy="11915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B9C5B-E4D2-4879-8EC5-AD4B9ED560E6}">
      <dsp:nvSpPr>
        <dsp:cNvPr id="0" name=""/>
        <dsp:cNvSpPr/>
      </dsp:nvSpPr>
      <dsp:spPr>
        <a:xfrm>
          <a:off x="0" y="1423"/>
          <a:ext cx="5691030" cy="96912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It’s about steering people towards </a:t>
          </a:r>
          <a:r>
            <a:rPr lang="en-US" sz="2000" u="sng" kern="1200" dirty="0"/>
            <a:t>better decisions</a:t>
          </a:r>
          <a:r>
            <a:rPr lang="en-US" sz="2000" kern="1200" dirty="0"/>
            <a:t>, but </a:t>
          </a:r>
          <a:r>
            <a:rPr lang="en-US" sz="2000" u="none" kern="1200" dirty="0"/>
            <a:t>leaving them free to choose</a:t>
          </a:r>
        </a:p>
      </dsp:txBody>
      <dsp:txXfrm>
        <a:off x="47309" y="48732"/>
        <a:ext cx="5596412" cy="874509"/>
      </dsp:txXfrm>
    </dsp:sp>
    <dsp:sp modelId="{45C5A853-548C-4D1C-A9E0-2A445A39D3E1}">
      <dsp:nvSpPr>
        <dsp:cNvPr id="0" name=""/>
        <dsp:cNvSpPr/>
      </dsp:nvSpPr>
      <dsp:spPr>
        <a:xfrm>
          <a:off x="0" y="983024"/>
          <a:ext cx="5691030" cy="96912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It’s about influencing behavior by indirect suggestion to a given direction </a:t>
          </a:r>
          <a:r>
            <a:rPr lang="en-US" sz="2000" u="sng" kern="1200" dirty="0"/>
            <a:t>without removing option</a:t>
          </a:r>
          <a:endParaRPr lang="en-US" sz="2000" kern="1200" dirty="0"/>
        </a:p>
      </dsp:txBody>
      <dsp:txXfrm>
        <a:off x="47309" y="1030333"/>
        <a:ext cx="5596412" cy="874509"/>
      </dsp:txXfrm>
    </dsp:sp>
    <dsp:sp modelId="{C3C4682D-551B-42B0-9CE6-B2D786759730}">
      <dsp:nvSpPr>
        <dsp:cNvPr id="0" name=""/>
        <dsp:cNvSpPr/>
      </dsp:nvSpPr>
      <dsp:spPr>
        <a:xfrm>
          <a:off x="0" y="1964625"/>
          <a:ext cx="5691030" cy="96912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2000" kern="1200" dirty="0">
              <a:solidFill>
                <a:schemeClr val="bg1"/>
              </a:solidFill>
              <a:latin typeface="+mn-lt"/>
            </a:rPr>
            <a:t>Low-cost, behaviourally-informed, </a:t>
          </a:r>
          <a:r>
            <a:rPr lang="en-IN" sz="2000" u="sng" kern="1200" dirty="0">
              <a:solidFill>
                <a:schemeClr val="bg1"/>
              </a:solidFill>
              <a:latin typeface="+mn-lt"/>
            </a:rPr>
            <a:t>choice-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ts val="0"/>
            </a:spcAft>
            <a:buClr>
              <a:srgbClr val="800000"/>
            </a:buClr>
            <a:buFontTx/>
            <a:buNone/>
          </a:pPr>
          <a:r>
            <a:rPr lang="en-IN" sz="2000" u="sng" kern="1200" dirty="0">
              <a:solidFill>
                <a:schemeClr val="bg1"/>
              </a:solidFill>
              <a:latin typeface="+mn-lt"/>
            </a:rPr>
            <a:t>preserving solutions</a:t>
          </a:r>
          <a:endParaRPr lang="en-US" sz="2000" u="sng" kern="1200" dirty="0">
            <a:solidFill>
              <a:schemeClr val="bg1"/>
            </a:solidFill>
            <a:latin typeface="+mn-lt"/>
          </a:endParaRPr>
        </a:p>
      </dsp:txBody>
      <dsp:txXfrm>
        <a:off x="47309" y="2011934"/>
        <a:ext cx="5596412" cy="8745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14984-29B4-472B-BA2C-D17928C2002D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0C2F79-0F99-48A2-93F3-682DB51D99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6333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B8C2F-250C-4FF6-9549-AC170E0DF5A8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3180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B8C2F-250C-4FF6-9549-AC170E0DF5A8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9382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B03C428B-C442-4F22-B06A-728EBD4CE0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D026277-4EF8-4C2F-B971-F6AA8D39B974}" type="slidenum">
              <a:rPr lang="en-US" altLang="en-US">
                <a:latin typeface="Times New Roman" panose="02020603050405020304" pitchFamily="18" charset="0"/>
              </a:rPr>
              <a:pPr eaLnBrk="1" hangingPunct="1"/>
              <a:t>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5505D016-B818-4DA4-BC5F-C1927F308A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8138" y="676275"/>
            <a:ext cx="6132512" cy="3451225"/>
          </a:xfrm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813C146C-34F7-4684-A7DA-53ABC609A4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23875" y="4567238"/>
            <a:ext cx="5903913" cy="74041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34950" indent="-234950" eaLnBrk="1" hangingPunct="1">
              <a:buFontTx/>
              <a:buChar char="•"/>
            </a:pPr>
            <a:endParaRPr lang="en-IN" altLang="en-US" sz="1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238CE2-36B6-4661-BBD9-FCC1BB534C34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9378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3BBEDF2E-9EDD-4E1D-8B29-965045E408C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5A7B3175-D525-4484-8324-20676AA017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 dirty="0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0724E3B2-1836-4161-BC6E-484D24BABC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B5696A8-50D3-414B-9110-F36632E6FEF3}" type="slidenum">
              <a:rPr lang="en-US" altLang="en-US" sz="1200"/>
              <a:pPr/>
              <a:t>15</a:t>
            </a:fld>
            <a:endParaRPr lang="en-US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E8649-922B-E729-ED25-509B9B3939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C8D5CB-A9E6-760C-DC05-7D529FCE15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A2727-392D-DAB4-DAE7-CF94E274B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AC0FF-ABFA-4A3E-BBCF-B2D351610823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68992-D056-AB49-EB8A-1226E0830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E610B-251D-316A-0DF3-27874E34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E65DC-88D5-4087-ACA2-1F80BBAF51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8680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8DA86-FFE6-7F16-5C2D-39017AF46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3CF9EA-A1DD-0ED9-7A85-3C78EECF8D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1371F-CDB9-ACA4-757E-044441927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AC0FF-ABFA-4A3E-BBCF-B2D351610823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BAC12-C096-F5E1-0AE3-249BD83CC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D33F0-AAF4-DD29-0C7A-BE3BA1232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E65DC-88D5-4087-ACA2-1F80BBAF51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6180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B32BA0-5027-E517-EA51-ECB6161862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786762-E65B-36CA-28DC-8A13B658FD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921618-C7D2-C102-901F-7D6EDA724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AC0FF-ABFA-4A3E-BBCF-B2D351610823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CADAE-1909-F51C-5DF8-983C0E4BC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D6762A-EC61-DE67-3424-29A876382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E65DC-88D5-4087-ACA2-1F80BBAF51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1081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C50AA-1400-656A-999C-BCE036381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51F22-0987-2395-66D1-BDAB6F7EC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59B70-3D4F-2666-5245-D9FAC5872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AC0FF-ABFA-4A3E-BBCF-B2D351610823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F50F5-2650-4487-012C-4EA30CAD4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D24F5-8B42-8B13-7568-1F55E3C97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E65DC-88D5-4087-ACA2-1F80BBAF51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5674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F08FB-F4B9-9D61-BF96-896EBB1BD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D608EB-F828-5757-BC84-2F07D77A8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DD37C-8F9D-44BF-EB67-B28BC83D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AC0FF-ABFA-4A3E-BBCF-B2D351610823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61DE36-BF19-9DCF-FECE-24D5313EC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2117B-27FD-469A-9382-B21675018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E65DC-88D5-4087-ACA2-1F80BBAF51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8276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F3EB6-5B97-91F9-5A09-C4EED9D26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B61DA-2737-2903-2534-44F5288548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9915B4-C580-A41C-503F-6C66ED64F3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56DB6-8FEA-4662-47CE-5249CA3DD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AC0FF-ABFA-4A3E-BBCF-B2D351610823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706E19-79F9-752C-BEFA-86C3F29C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9FD53C-3CDA-34D1-B5C2-D891BF5FB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E65DC-88D5-4087-ACA2-1F80BBAF51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9588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BB2DD-A91A-049B-B387-4B591463D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92FE8-B789-4EDA-E524-C6DDB8C8E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01544E-D3B8-96B5-7D40-917E390A9D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F2690F-51FF-36E5-9332-720212358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7D2866-B87E-9A0B-B4ED-BF30621CF2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AA585D-665E-0A73-1707-90E3A2097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AC0FF-ABFA-4A3E-BBCF-B2D351610823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1DBFF0-35F5-2C72-70F8-290385707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8513-87C9-86FE-1100-F9C27C3E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E65DC-88D5-4087-ACA2-1F80BBAF51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556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B59CA-F106-C250-2C32-A15BCAFBB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E6CB76-4071-703A-7DAB-DD83F6788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AC0FF-ABFA-4A3E-BBCF-B2D351610823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BB7B01-E6F6-E2C2-BE78-AA347F69D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B7055E-21D6-A380-6174-6E1D15955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E65DC-88D5-4087-ACA2-1F80BBAF51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8603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11A29B-8657-D5AE-8C12-5EECABA77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AC0FF-ABFA-4A3E-BBCF-B2D351610823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984706-3505-2DB9-2190-F68BBBBA3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7277F-8F8F-79D1-3561-EDBD9ACFA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E65DC-88D5-4087-ACA2-1F80BBAF51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4195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ED96E-46FC-A62B-E7CE-FA3D36DCE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0B7C9-6921-5753-C059-02A57EB80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4C38A3-8662-1718-2E2C-FBCCC3609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D6AB55-6A1C-8732-00BE-20986D386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AC0FF-ABFA-4A3E-BBCF-B2D351610823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71963-FA6E-6BF5-8861-4B69BC265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69CB4-B581-C47E-E5BE-796AF2ADF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E65DC-88D5-4087-ACA2-1F80BBAF51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4891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8FBA9-1820-62E8-F68F-C5C2A2B70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D90F85-A670-D254-5BC9-B856D1F73C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9EB5EC-6418-CFF3-912D-9436ECBF8E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054501-A435-BB27-4F14-DCE9FA1A0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AC0FF-ABFA-4A3E-BBCF-B2D351610823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9EDECF-7AD1-4BF2-58C6-5ED4F09B7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D5B550-C87A-A7C1-B5E2-4FD4A9110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E65DC-88D5-4087-ACA2-1F80BBAF51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8716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253B37-2A86-4191-021D-D86F33E79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BB441-7A35-DD23-180C-E1CA76D470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00E25F-8760-147C-0161-7C9A35CEB6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BAC0FF-ABFA-4A3E-BBCF-B2D351610823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E9FED-39F0-FDE7-E6A8-535DE544B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35A1F-65F7-4B0D-A46E-A0BAABFD3B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FE65DC-88D5-4087-ACA2-1F80BBAF51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010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23.png"/><Relationship Id="rId5" Type="http://schemas.openxmlformats.org/officeDocument/2006/relationships/diagramLayout" Target="../diagrams/layout2.xml"/><Relationship Id="rId10" Type="http://schemas.openxmlformats.org/officeDocument/2006/relationships/image" Target="../media/image22.png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21B7B2-2355-3016-5FDB-3BB24BCBCD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147" t="6483" r="16722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0A2A15-D50F-DDF6-5BD7-FFB9C6960F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Sports &amp; Well-being</a:t>
            </a:r>
            <a:endParaRPr lang="en-IN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CF1750-A5CF-5A87-ADAD-F05F3A7D8F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62354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i="1" dirty="0"/>
              <a:t>Physical, Psychological &amp; Social</a:t>
            </a:r>
            <a:endParaRPr lang="en-IN" sz="2000" i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Image result for IIT kgp">
            <a:extLst>
              <a:ext uri="{FF2B5EF4-FFF2-40B4-BE49-F238E27FC236}">
                <a16:creationId xmlns:a16="http://schemas.microsoft.com/office/drawing/2014/main" id="{6FBDD42A-E6BE-9DCC-324D-33710C05A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" y="55165"/>
            <a:ext cx="400491" cy="436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090013-CDD5-1A06-8C29-35618075D223}"/>
              </a:ext>
            </a:extLst>
          </p:cNvPr>
          <p:cNvSpPr txBox="1"/>
          <p:nvPr/>
        </p:nvSpPr>
        <p:spPr>
          <a:xfrm>
            <a:off x="305822" y="359910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8380C8F-6433-7478-C912-39052E6A37BE}"/>
              </a:ext>
            </a:extLst>
          </p:cNvPr>
          <p:cNvSpPr txBox="1">
            <a:spLocks/>
          </p:cNvSpPr>
          <p:nvPr/>
        </p:nvSpPr>
        <p:spPr>
          <a:xfrm>
            <a:off x="297062" y="5974101"/>
            <a:ext cx="3979266" cy="4379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Manas K Mandal</a:t>
            </a:r>
            <a:endParaRPr lang="en-US" sz="1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763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997276-C896-3C29-722E-DE853191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4959603" cy="1642969"/>
          </a:xfrm>
        </p:spPr>
        <p:txBody>
          <a:bodyPr anchor="b">
            <a:normAutofit/>
          </a:bodyPr>
          <a:lstStyle/>
          <a:p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Benefits of sports &amp; physical activities</a:t>
            </a:r>
            <a:endParaRPr lang="en-IN" sz="3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FA3EA-153E-CA67-FA86-E170A361B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2418408"/>
            <a:ext cx="6104911" cy="3522569"/>
          </a:xfrm>
        </p:spPr>
        <p:txBody>
          <a:bodyPr anchor="t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  <a:highlight>
                  <a:srgbClr val="FFFFFF"/>
                </a:highlight>
                <a:latin typeface="Google Sans"/>
              </a:rPr>
              <a:t>Improve your memory </a:t>
            </a:r>
            <a:r>
              <a:rPr lang="en-US" sz="2200" dirty="0">
                <a:highlight>
                  <a:srgbClr val="FFFFFF"/>
                </a:highlight>
                <a:latin typeface="Google Sans"/>
              </a:rPr>
              <a:t>&amp;</a:t>
            </a:r>
            <a:r>
              <a:rPr lang="en-US" sz="2200" b="0" i="0" dirty="0">
                <a:effectLst/>
                <a:highlight>
                  <a:srgbClr val="FFFFFF"/>
                </a:highlight>
                <a:latin typeface="Google Sans"/>
              </a:rPr>
              <a:t> brain function (all ages)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  <a:highlight>
                  <a:srgbClr val="FFFFFF"/>
                </a:highlight>
                <a:latin typeface="Google Sans"/>
              </a:rPr>
              <a:t>Protect against many chronic diseases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  <a:highlight>
                  <a:srgbClr val="FFFFFF"/>
                </a:highlight>
                <a:latin typeface="Google Sans"/>
              </a:rPr>
              <a:t>Greater flexibility &amp; strength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  <a:highlight>
                  <a:srgbClr val="FFFFFF"/>
                </a:highlight>
                <a:latin typeface="Google Sans"/>
              </a:rPr>
              <a:t>Lower blood pressure &amp; lower cholesterol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  <a:highlight>
                  <a:srgbClr val="FFFFFF"/>
                </a:highlight>
                <a:latin typeface="Google Sans"/>
              </a:rPr>
              <a:t>Improve your quality of sleep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highlight>
                  <a:srgbClr val="FFFFFF"/>
                </a:highlight>
                <a:latin typeface="Google Sans"/>
              </a:rPr>
              <a:t>Lower anxiety &amp; hostility</a:t>
            </a:r>
            <a:endParaRPr lang="en-US" sz="2200" b="0" i="0" dirty="0">
              <a:effectLst/>
              <a:highlight>
                <a:srgbClr val="FFFFFF"/>
              </a:highlight>
              <a:latin typeface="Google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  <a:highlight>
                  <a:srgbClr val="FFFFFF"/>
                </a:highlight>
                <a:latin typeface="Google Sans"/>
              </a:rPr>
              <a:t>Greater optimism &amp; resilience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  <a:highlight>
                  <a:srgbClr val="FFFFFF"/>
                </a:highlight>
                <a:latin typeface="Google Sans"/>
              </a:rPr>
              <a:t>Greater mobility &amp; longevity</a:t>
            </a:r>
          </a:p>
          <a:p>
            <a:endParaRPr lang="en-IN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54C6EF-3935-6CA9-CFD9-E769EED64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7058" y="502021"/>
            <a:ext cx="4599192" cy="318493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mage result for IIT kgp">
            <a:extLst>
              <a:ext uri="{FF2B5EF4-FFF2-40B4-BE49-F238E27FC236}">
                <a16:creationId xmlns:a16="http://schemas.microsoft.com/office/drawing/2014/main" id="{047695EC-04C5-CCC3-0C8E-933031D21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" y="55165"/>
            <a:ext cx="400491" cy="436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C54052-9A84-4B1B-EEFF-771AC4722472}"/>
              </a:ext>
            </a:extLst>
          </p:cNvPr>
          <p:cNvSpPr txBox="1"/>
          <p:nvPr/>
        </p:nvSpPr>
        <p:spPr>
          <a:xfrm>
            <a:off x="305822" y="359910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155377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44787-C140-C21E-E1D2-E274E567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Some questions</a:t>
            </a:r>
            <a:endParaRPr lang="en-IN" sz="3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0E29E-AB1C-6828-D4E1-8865E67AF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Clr>
                <a:srgbClr val="660033"/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Why do people indulge in self-defeating behavior &amp; develop life-style disease?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rgbClr val="660033"/>
              </a:buClr>
              <a:buNone/>
            </a:pPr>
            <a:endParaRPr lang="en-US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660033"/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How is risk-to-life communicated? Why is it essential?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660033"/>
              </a:buClr>
              <a:buFont typeface="Wingdings" panose="05000000000000000000" pitchFamily="2" charset="2"/>
              <a:buNone/>
            </a:pPr>
            <a:endParaRPr lang="en-US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IN" sz="2000" dirty="0"/>
          </a:p>
        </p:txBody>
      </p:sp>
      <p:pic>
        <p:nvPicPr>
          <p:cNvPr id="5" name="Picture 4" descr="Image result for IIT kgp">
            <a:extLst>
              <a:ext uri="{FF2B5EF4-FFF2-40B4-BE49-F238E27FC236}">
                <a16:creationId xmlns:a16="http://schemas.microsoft.com/office/drawing/2014/main" id="{E68741B6-BA4C-4AEE-EB47-49C048523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" y="55165"/>
            <a:ext cx="400491" cy="436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39DF31-E8AC-A828-68EB-B09BABF22DEB}"/>
              </a:ext>
            </a:extLst>
          </p:cNvPr>
          <p:cNvSpPr txBox="1"/>
          <p:nvPr/>
        </p:nvSpPr>
        <p:spPr>
          <a:xfrm>
            <a:off x="305822" y="359910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3976FD-9528-60C4-5B4F-4B6AF5887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425" y="2743200"/>
            <a:ext cx="5447868" cy="306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526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707BF-2114-5F3C-C7D3-A63835361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1122630"/>
            <a:ext cx="9178902" cy="852086"/>
          </a:xfrm>
        </p:spPr>
        <p:txBody>
          <a:bodyPr anchor="ctr">
            <a:normAutofit/>
          </a:bodyPr>
          <a:lstStyle/>
          <a:p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Why do people develop Life-style diseases?</a:t>
            </a:r>
            <a:endParaRPr lang="en-IN" sz="3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87B9E-F9C9-FE8A-8927-7AA686AED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2765427"/>
            <a:ext cx="4363678" cy="3613149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§"/>
              <a:defRPr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Risk perception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Impulse control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Health belief 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Paradoxical pleasure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Behavior Choice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Optimism bias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899373-FB23-A3DF-307D-C9D25BD06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204" y="3429000"/>
            <a:ext cx="4226767" cy="2113384"/>
          </a:xfrm>
          <a:prstGeom prst="rect">
            <a:avLst/>
          </a:prstGeom>
        </p:spPr>
      </p:pic>
      <p:pic>
        <p:nvPicPr>
          <p:cNvPr id="6" name="Picture 5" descr="Image result for IIT kgp">
            <a:extLst>
              <a:ext uri="{FF2B5EF4-FFF2-40B4-BE49-F238E27FC236}">
                <a16:creationId xmlns:a16="http://schemas.microsoft.com/office/drawing/2014/main" id="{9998EB95-EF25-1D38-88EC-27A350E2E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" y="55165"/>
            <a:ext cx="400491" cy="436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586C0E-3C68-DB45-2CA1-D569105943DB}"/>
              </a:ext>
            </a:extLst>
          </p:cNvPr>
          <p:cNvSpPr txBox="1"/>
          <p:nvPr/>
        </p:nvSpPr>
        <p:spPr>
          <a:xfrm>
            <a:off x="305822" y="359910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2624916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7C1AE1FC-08D7-731B-2DE8-79F15CD6E6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693" y="741392"/>
            <a:ext cx="6447560" cy="13351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3600" kern="1200" dirty="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How risk to life is communicated?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9E40D486-3BD2-15FD-D777-28D72BCAB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693" y="2779414"/>
            <a:ext cx="7614164" cy="25591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469900" indent="-228600">
              <a:lnSpc>
                <a:spcPts val="3200"/>
              </a:lnSpc>
              <a:spcBef>
                <a:spcPts val="600"/>
              </a:spcBef>
              <a:buClr>
                <a:srgbClr val="800000"/>
              </a:buClr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Risk communication (emphasis on threat)</a:t>
            </a:r>
          </a:p>
          <a:p>
            <a:pPr marL="469900" indent="-228600">
              <a:lnSpc>
                <a:spcPts val="3200"/>
              </a:lnSpc>
              <a:spcBef>
                <a:spcPts val="600"/>
              </a:spcBef>
              <a:buClr>
                <a:srgbClr val="800000"/>
              </a:buClr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Risk perception (errors due to avoidance)</a:t>
            </a:r>
          </a:p>
          <a:p>
            <a:pPr marL="469900" indent="-228600">
              <a:lnSpc>
                <a:spcPts val="3200"/>
              </a:lnSpc>
              <a:spcBef>
                <a:spcPts val="600"/>
              </a:spcBef>
              <a:buClr>
                <a:srgbClr val="800000"/>
              </a:buClr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Life-style decisions (invariant to risk perception)</a:t>
            </a:r>
          </a:p>
          <a:p>
            <a:pPr marL="469900" indent="-228600">
              <a:lnSpc>
                <a:spcPts val="3200"/>
              </a:lnSpc>
              <a:spcBef>
                <a:spcPts val="600"/>
              </a:spcBef>
              <a:buClr>
                <a:srgbClr val="800000"/>
              </a:buClr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Risk projection (excessive threat reduce caution)</a:t>
            </a:r>
          </a:p>
          <a:p>
            <a:pPr marL="469900" indent="-228600">
              <a:lnSpc>
                <a:spcPts val="3200"/>
              </a:lnSpc>
              <a:spcBef>
                <a:spcPts val="600"/>
              </a:spcBef>
              <a:buClr>
                <a:srgbClr val="800000"/>
              </a:buClr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Risk denial (dangerous future but  instant pleasure)</a:t>
            </a:r>
          </a:p>
          <a:p>
            <a:pPr marL="469900" indent="-228600">
              <a:lnSpc>
                <a:spcPts val="3200"/>
              </a:lnSpc>
              <a:spcBef>
                <a:spcPts val="600"/>
              </a:spcBef>
              <a:buClr>
                <a:srgbClr val="800000"/>
              </a:buClr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9900" indent="-228600">
              <a:lnSpc>
                <a:spcPts val="3200"/>
              </a:lnSpc>
              <a:spcBef>
                <a:spcPts val="600"/>
              </a:spcBef>
              <a:buClr>
                <a:srgbClr val="800000"/>
              </a:buClr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292" name="Picture 4" descr="C:\Users\Prof. Manas Modal\Desktop\download (2).jpg">
            <a:extLst>
              <a:ext uri="{FF2B5EF4-FFF2-40B4-BE49-F238E27FC236}">
                <a16:creationId xmlns:a16="http://schemas.microsoft.com/office/drawing/2014/main" id="{C315BDA5-F23A-DEF9-AEF2-B588AB8A2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6178" y="-419581"/>
            <a:ext cx="3332460" cy="249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307" name="Group 12306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2308" name="Rectangle 12307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09" name="Rectangle 12308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 descr="Image result for IIT kgp">
            <a:extLst>
              <a:ext uri="{FF2B5EF4-FFF2-40B4-BE49-F238E27FC236}">
                <a16:creationId xmlns:a16="http://schemas.microsoft.com/office/drawing/2014/main" id="{BA91FE89-286B-0372-C661-115AA35CA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" y="55165"/>
            <a:ext cx="400491" cy="436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C4811B-99D2-B9E6-BF77-D0B8E18A1655}"/>
              </a:ext>
            </a:extLst>
          </p:cNvPr>
          <p:cNvSpPr txBox="1"/>
          <p:nvPr/>
        </p:nvSpPr>
        <p:spPr>
          <a:xfrm>
            <a:off x="305822" y="359910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19C83-CD93-4FB8-B376-55B24F340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4595071" cy="1645501"/>
          </a:xfrm>
        </p:spPr>
        <p:txBody>
          <a:bodyPr>
            <a:normAutofit/>
          </a:bodyPr>
          <a:lstStyle/>
          <a:p>
            <a:r>
              <a:rPr lang="en-US" sz="3600">
                <a:latin typeface="Calibri Light" panose="020F0302020204030204" pitchFamily="34" charset="0"/>
                <a:cs typeface="Calibri Light" panose="020F0302020204030204" pitchFamily="34" charset="0"/>
              </a:rPr>
              <a:t>Message types</a:t>
            </a:r>
            <a:endParaRPr lang="en-IN" sz="3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AC188-B82D-44AF-8E8D-5C843035B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492" y="2737847"/>
            <a:ext cx="4269489" cy="337901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Direct messages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Cryptic messages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Inclusive messages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Nudge messages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E56D6-A66A-A284-2DAF-28389430C4F9}"/>
              </a:ext>
            </a:extLst>
          </p:cNvPr>
          <p:cNvSpPr txBox="1"/>
          <p:nvPr/>
        </p:nvSpPr>
        <p:spPr>
          <a:xfrm>
            <a:off x="6428827" y="2823099"/>
            <a:ext cx="2209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Let’s plant a hope for tomorrow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000696-F994-18D0-CF1B-E10E9AE98BF6}"/>
              </a:ext>
            </a:extLst>
          </p:cNvPr>
          <p:cNvSpPr txBox="1"/>
          <p:nvPr/>
        </p:nvSpPr>
        <p:spPr>
          <a:xfrm>
            <a:off x="6659732" y="5896258"/>
            <a:ext cx="2095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Reflect your hope, not fears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3C7A69-DD3B-0A6B-25AA-FDABE8B312E5}"/>
              </a:ext>
            </a:extLst>
          </p:cNvPr>
          <p:cNvSpPr txBox="1"/>
          <p:nvPr/>
        </p:nvSpPr>
        <p:spPr>
          <a:xfrm>
            <a:off x="9687024" y="2797946"/>
            <a:ext cx="2111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Use your brain, not the drain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44BD47-C93E-E199-A13B-B079EB1D8295}"/>
              </a:ext>
            </a:extLst>
          </p:cNvPr>
          <p:cNvSpPr txBox="1"/>
          <p:nvPr/>
        </p:nvSpPr>
        <p:spPr>
          <a:xfrm>
            <a:off x="9590850" y="5879982"/>
            <a:ext cx="2095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???</a:t>
            </a:r>
            <a:endParaRPr lang="en-IN" sz="1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101 Motivational Quotes About Exercise From Famous Athletes | Healthy  lifestyle quotes, Health lifestyle quotes, Health and wellness quotes">
            <a:extLst>
              <a:ext uri="{FF2B5EF4-FFF2-40B4-BE49-F238E27FC236}">
                <a16:creationId xmlns:a16="http://schemas.microsoft.com/office/drawing/2014/main" id="{DB87C33A-34BC-6261-171E-6E0ABCA45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332" y="2157763"/>
            <a:ext cx="2593924" cy="1778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812548-5FAE-C935-E1D9-D9B789127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8825" y="2154455"/>
            <a:ext cx="2329096" cy="17462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43652-F468-9FC6-79D3-5CC1F0287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9332" y="4074072"/>
            <a:ext cx="2593924" cy="16839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379138-C855-2E26-4250-4C6750EA1B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0409" y="3979304"/>
            <a:ext cx="2500938" cy="1881853"/>
          </a:xfrm>
          <a:prstGeom prst="rect">
            <a:avLst/>
          </a:prstGeom>
        </p:spPr>
      </p:pic>
      <p:pic>
        <p:nvPicPr>
          <p:cNvPr id="13" name="Picture 12" descr="Image result for IIT kgp">
            <a:extLst>
              <a:ext uri="{FF2B5EF4-FFF2-40B4-BE49-F238E27FC236}">
                <a16:creationId xmlns:a16="http://schemas.microsoft.com/office/drawing/2014/main" id="{07BA7973-34BE-12C8-DBA5-18478B4F3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" y="55165"/>
            <a:ext cx="400491" cy="436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C57242-CD0C-0B4C-1FE9-4201CC388865}"/>
              </a:ext>
            </a:extLst>
          </p:cNvPr>
          <p:cNvSpPr txBox="1"/>
          <p:nvPr/>
        </p:nvSpPr>
        <p:spPr>
          <a:xfrm>
            <a:off x="305822" y="359910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426418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  <p:bldP spid="20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TextBox 5">
            <a:extLst>
              <a:ext uri="{FF2B5EF4-FFF2-40B4-BE49-F238E27FC236}">
                <a16:creationId xmlns:a16="http://schemas.microsoft.com/office/drawing/2014/main" id="{49F4A979-620B-43DC-A6A7-B2558BC2D3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467" y="1677879"/>
            <a:ext cx="5442001" cy="58447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Autofit/>
          </a:bodyPr>
          <a:lstStyle>
            <a:lvl1pPr>
              <a:spcBef>
                <a:spcPct val="20000"/>
              </a:spcBef>
              <a:buSzPct val="80000"/>
              <a:buBlip>
                <a:blip r:embed="rId3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Tx/>
              <a:buNone/>
            </a:pPr>
            <a:r>
              <a:rPr lang="en-US" altLang="en-US" sz="3600" kern="1200" dirty="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Nudge </a:t>
            </a:r>
            <a:r>
              <a:rPr lang="en-US" altLang="en-US" sz="2000" kern="1200" dirty="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(Thaler &amp; Sunstein, 2016)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0D406E-551D-4157-BAD5-84B6817E3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4440" y="64928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9DAA758-5B79-4527-B1C2-6F202F6FE98B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7176" name="Rectangle 3">
            <a:extLst>
              <a:ext uri="{FF2B5EF4-FFF2-40B4-BE49-F238E27FC236}">
                <a16:creationId xmlns:a16="http://schemas.microsoft.com/office/drawing/2014/main" id="{BB44723D-F754-4034-E5BF-351EE97204A9}"/>
              </a:ext>
            </a:extLst>
          </p:cNvPr>
          <p:cNvGraphicFramePr/>
          <p:nvPr/>
        </p:nvGraphicFramePr>
        <p:xfrm>
          <a:off x="1020489" y="2720619"/>
          <a:ext cx="5691030" cy="2935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Picture 4" descr="Image result for IIT kgp">
            <a:extLst>
              <a:ext uri="{FF2B5EF4-FFF2-40B4-BE49-F238E27FC236}">
                <a16:creationId xmlns:a16="http://schemas.microsoft.com/office/drawing/2014/main" id="{465D5621-DD4B-4542-1AC7-40BDCF571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" y="55165"/>
            <a:ext cx="400491" cy="436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C48304-87BC-F26A-C46B-2EA167579534}"/>
              </a:ext>
            </a:extLst>
          </p:cNvPr>
          <p:cNvSpPr txBox="1"/>
          <p:nvPr/>
        </p:nvSpPr>
        <p:spPr>
          <a:xfrm>
            <a:off x="305822" y="359910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ADBD61-6FA9-F7A0-5395-AEC5F4AE54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78022" y="273393"/>
            <a:ext cx="3619618" cy="24940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463BFA-9870-8725-8FDA-129E2C30CB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65680" y="2908832"/>
            <a:ext cx="2883658" cy="38469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FE1EC756-41E9-4FD6-AD48-EF46A2813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66F6371-9EA5-9354-29DC-1D07B921F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EA4F2-425A-6968-1B03-7C5AC1DE0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5" y="307447"/>
            <a:ext cx="10693884" cy="1109932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Dimensions of well-being</a:t>
            </a:r>
            <a:endParaRPr lang="en-IN" sz="3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D5DC97-A5F2-8597-5542-6589C81B0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22" y="2357888"/>
            <a:ext cx="5804955" cy="323626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B65E4-AA3C-96B2-0A3D-524E22F35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9891" y="2077233"/>
            <a:ext cx="4947764" cy="3902635"/>
          </a:xfrm>
        </p:spPr>
        <p:txBody>
          <a:bodyPr anchor="ctr">
            <a:noAutofit/>
          </a:bodyPr>
          <a:lstStyle/>
          <a:p>
            <a:pPr marL="469900" indent="-469900">
              <a:buClr>
                <a:srgbClr val="800000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Physical well-being</a:t>
            </a:r>
            <a:r>
              <a:rPr lang="en-US" sz="2400" kern="0" dirty="0">
                <a:latin typeface="Calibri" panose="020F0502020204030204" pitchFamily="34" charset="0"/>
                <a:cs typeface="Calibri" panose="020F0502020204030204" pitchFamily="34" charset="0"/>
              </a:rPr>
              <a:t>: Ability to maintain a healthy quality of life to get through daily activities</a:t>
            </a:r>
          </a:p>
          <a:p>
            <a:pPr marL="469900" indent="-469900">
              <a:buClr>
                <a:srgbClr val="800000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Social well-being</a:t>
            </a:r>
            <a:r>
              <a:rPr lang="en-US" sz="2400" kern="0" dirty="0">
                <a:latin typeface="Calibri" panose="020F0502020204030204" pitchFamily="34" charset="0"/>
                <a:cs typeface="Calibri" panose="020F0502020204030204" pitchFamily="34" charset="0"/>
              </a:rPr>
              <a:t>: Ability to connect with others &amp; maintain positive relationships</a:t>
            </a:r>
          </a:p>
          <a:p>
            <a:pPr marL="469900" indent="-469900">
              <a:buClr>
                <a:srgbClr val="800000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Subjective well-being</a:t>
            </a:r>
            <a:r>
              <a:rPr lang="en-US" sz="2400" kern="0" dirty="0">
                <a:latin typeface="Calibri" panose="020F0502020204030204" pitchFamily="34" charset="0"/>
                <a:cs typeface="Calibri" panose="020F0502020204030204" pitchFamily="34" charset="0"/>
              </a:rPr>
              <a:t>: Ability to understand ourselves &amp; cope with challenges</a:t>
            </a:r>
          </a:p>
        </p:txBody>
      </p:sp>
      <p:pic>
        <p:nvPicPr>
          <p:cNvPr id="5" name="Picture 4" descr="Image result for IIT kgp">
            <a:extLst>
              <a:ext uri="{FF2B5EF4-FFF2-40B4-BE49-F238E27FC236}">
                <a16:creationId xmlns:a16="http://schemas.microsoft.com/office/drawing/2014/main" id="{25A242A0-00F4-63E8-1262-DCFB697F0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" y="55165"/>
            <a:ext cx="400491" cy="436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F3C264-8750-9BFC-1716-00026ED3C158}"/>
              </a:ext>
            </a:extLst>
          </p:cNvPr>
          <p:cNvSpPr txBox="1"/>
          <p:nvPr/>
        </p:nvSpPr>
        <p:spPr>
          <a:xfrm>
            <a:off x="305822" y="359910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2220103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3314-A8BD-81A2-5647-CB73040D2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2"/>
            <a:ext cx="6003941" cy="1214158"/>
          </a:xfrm>
        </p:spPr>
        <p:txBody>
          <a:bodyPr anchor="b">
            <a:normAutofit/>
          </a:bodyPr>
          <a:lstStyle/>
          <a:p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Physical exercise: Some evidence</a:t>
            </a:r>
            <a:endParaRPr lang="en-IN" sz="3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4E4DB-FAB3-E1B5-5E23-3C052EEAE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227152"/>
            <a:ext cx="7085052" cy="3754156"/>
          </a:xfrm>
        </p:spPr>
        <p:txBody>
          <a:bodyPr anchor="t">
            <a:noAutofit/>
          </a:bodyPr>
          <a:lstStyle/>
          <a:p>
            <a:pPr marL="469900" indent="-46990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Wingdings" pitchFamily="2" charset="2"/>
              <a:buChar char="§"/>
              <a:defRPr/>
            </a:pPr>
            <a:r>
              <a:rPr lang="en-US" sz="2200" kern="0" dirty="0">
                <a:latin typeface="Calibri" panose="020F0502020204030204" pitchFamily="34" charset="0"/>
                <a:cs typeface="Calibri" panose="020F0502020204030204" pitchFamily="34" charset="0"/>
              </a:rPr>
              <a:t>Physically active persons are better equipped to fight stress </a:t>
            </a:r>
            <a:r>
              <a:rPr lang="en-US" sz="1800" kern="0" dirty="0">
                <a:latin typeface="Calibri" panose="020F0502020204030204" pitchFamily="34" charset="0"/>
                <a:cs typeface="Calibri" panose="020F0502020204030204" pitchFamily="34" charset="0"/>
              </a:rPr>
              <a:t>(Journal of Sports Medicine &amp; Physical Fitness)</a:t>
            </a:r>
          </a:p>
          <a:p>
            <a:pPr marL="469900" indent="-46990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Wingdings" pitchFamily="2" charset="2"/>
              <a:buChar char="§"/>
              <a:defRPr/>
            </a:pPr>
            <a:r>
              <a:rPr lang="en-US" sz="2200" kern="0" dirty="0">
                <a:latin typeface="Calibri" panose="020F0502020204030204" pitchFamily="34" charset="0"/>
                <a:cs typeface="Calibri" panose="020F0502020204030204" pitchFamily="34" charset="0"/>
              </a:rPr>
              <a:t>Effects of physical activity (like exercise) lasts longer than anti-depressants </a:t>
            </a:r>
            <a:r>
              <a:rPr lang="en-US" sz="1800" kern="0" dirty="0">
                <a:latin typeface="Calibri" panose="020F0502020204030204" pitchFamily="34" charset="0"/>
                <a:cs typeface="Calibri" panose="020F0502020204030204" pitchFamily="34" charset="0"/>
              </a:rPr>
              <a:t>(European archives of Medicine &amp; Physical Fitness, 2014)</a:t>
            </a:r>
          </a:p>
          <a:p>
            <a:pPr marL="469900" indent="-46990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Wingdings" pitchFamily="2" charset="2"/>
              <a:buChar char="§"/>
              <a:defRPr/>
            </a:pPr>
            <a:r>
              <a:rPr lang="en-US" sz="2200" kern="0" dirty="0">
                <a:latin typeface="Calibri" panose="020F0502020204030204" pitchFamily="34" charset="0"/>
                <a:cs typeface="Calibri" panose="020F0502020204030204" pitchFamily="34" charset="0"/>
              </a:rPr>
              <a:t>Physical activity (like exercise) releases ‘happy’ brain chemicals like endorphins &amp; monoamines </a:t>
            </a:r>
            <a:r>
              <a:rPr lang="en-US" sz="1800" kern="0" dirty="0">
                <a:latin typeface="Calibri" panose="020F0502020204030204" pitchFamily="34" charset="0"/>
                <a:cs typeface="Calibri" panose="020F0502020204030204" pitchFamily="34" charset="0"/>
              </a:rPr>
              <a:t>(Brain Sciences, 2013)</a:t>
            </a:r>
          </a:p>
          <a:p>
            <a:pPr marL="469900" indent="-469900">
              <a:lnSpc>
                <a:spcPct val="100000"/>
              </a:lnSpc>
              <a:spcBef>
                <a:spcPts val="600"/>
              </a:spcBef>
              <a:buClr>
                <a:srgbClr val="800000"/>
              </a:buClr>
              <a:buFont typeface="Wingdings" pitchFamily="2" charset="2"/>
              <a:buChar char="§"/>
              <a:defRPr/>
            </a:pPr>
            <a:r>
              <a:rPr lang="en-US" sz="2200" kern="0" dirty="0">
                <a:latin typeface="Calibri" panose="020F0502020204030204" pitchFamily="34" charset="0"/>
                <a:cs typeface="Calibri" panose="020F0502020204030204" pitchFamily="34" charset="0"/>
              </a:rPr>
              <a:t>Body shapes raise our self-esteem &amp; happiness, though not a necessary cause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I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B997B-046A-F916-442F-1F41D5B0C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304" y="1920914"/>
            <a:ext cx="2477743" cy="375415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Image result for IIT kgp">
            <a:extLst>
              <a:ext uri="{FF2B5EF4-FFF2-40B4-BE49-F238E27FC236}">
                <a16:creationId xmlns:a16="http://schemas.microsoft.com/office/drawing/2014/main" id="{346F0466-2099-DE74-3D81-AB067B4E4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" y="55165"/>
            <a:ext cx="400491" cy="436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D5F7FC-8CF8-934E-6472-B1B5C54B5358}"/>
              </a:ext>
            </a:extLst>
          </p:cNvPr>
          <p:cNvSpPr txBox="1"/>
          <p:nvPr/>
        </p:nvSpPr>
        <p:spPr>
          <a:xfrm>
            <a:off x="305822" y="359910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1668790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B5B0D-9B90-DB79-EF09-B14E9DF90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836578"/>
            <a:ext cx="6586491" cy="90508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Brain &amp; Physical fitness </a:t>
            </a:r>
            <a:endParaRPr lang="en-IN" sz="3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B478B-0606-186F-4D00-9973B6B07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4550" y="1982710"/>
            <a:ext cx="6702455" cy="4690464"/>
          </a:xfrm>
        </p:spPr>
        <p:txBody>
          <a:bodyPr>
            <a:no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Exercise increases blood flow to the cortex of the brain; attribute to brain growth factor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Regular physical activity may reduce norepinephrine (a vasoconstrictor which reduces blood flow to the brain)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Exercise positively impacts levels of serotonin, a chemical that stimulates the neurotransmitter norepinephrine, which improves mood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Physical activity releases endorphins, the body’s natural “happy chemicals,” and reduces levels of the stress hormone cortisol.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2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9CE1C9-5A63-0E44-6636-4C93B58B74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82" r="31525"/>
          <a:stretch/>
        </p:blipFill>
        <p:spPr>
          <a:xfrm>
            <a:off x="1148328" y="2152073"/>
            <a:ext cx="2306176" cy="3411819"/>
          </a:xfrm>
          <a:prstGeom prst="rect">
            <a:avLst/>
          </a:prstGeom>
          <a:effectLst/>
        </p:spPr>
      </p:pic>
      <p:pic>
        <p:nvPicPr>
          <p:cNvPr id="5" name="Picture 4" descr="Image result for IIT kgp">
            <a:extLst>
              <a:ext uri="{FF2B5EF4-FFF2-40B4-BE49-F238E27FC236}">
                <a16:creationId xmlns:a16="http://schemas.microsoft.com/office/drawing/2014/main" id="{D61AF636-E3A9-F5CD-2AB7-F82602912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" y="55165"/>
            <a:ext cx="400491" cy="436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271B98-C6D5-DF6F-0C5F-774432FA3883}"/>
              </a:ext>
            </a:extLst>
          </p:cNvPr>
          <p:cNvSpPr txBox="1"/>
          <p:nvPr/>
        </p:nvSpPr>
        <p:spPr>
          <a:xfrm>
            <a:off x="305822" y="359910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3166463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</p:cNvSpPr>
          <p:nvPr>
            <p:ph type="title"/>
          </p:nvPr>
        </p:nvSpPr>
        <p:spPr>
          <a:xfrm>
            <a:off x="838198" y="1569533"/>
            <a:ext cx="4408057" cy="1106424"/>
          </a:xfrm>
        </p:spPr>
        <p:txBody>
          <a:bodyPr>
            <a:normAutofit/>
          </a:bodyPr>
          <a:lstStyle/>
          <a:p>
            <a:r>
              <a:rPr lang="en-US" alt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Physical exercise &amp; brain chemicals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AD2B587D-F29E-E65D-BEEC-AD4D6096F73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1597" y="3132500"/>
          <a:ext cx="9818942" cy="2978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D926E68-4564-6CC3-775F-B6FFAAD2514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143" r="3" b="3"/>
          <a:stretch/>
        </p:blipFill>
        <p:spPr>
          <a:xfrm>
            <a:off x="6006379" y="353267"/>
            <a:ext cx="4302790" cy="253414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755045" y="6356349"/>
            <a:ext cx="159875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378448C-9DCA-423E-8FDC-33BAF3023341}" type="slidenum">
              <a:rPr lang="en-IN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7" name="Picture 6" descr="Image result for IIT kgp">
            <a:extLst>
              <a:ext uri="{FF2B5EF4-FFF2-40B4-BE49-F238E27FC236}">
                <a16:creationId xmlns:a16="http://schemas.microsoft.com/office/drawing/2014/main" id="{21A4D149-131C-EE75-0286-57951F9F5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" y="55165"/>
            <a:ext cx="400491" cy="436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8F71CA-AA5F-87FA-84F6-624EA999D9F5}"/>
              </a:ext>
            </a:extLst>
          </p:cNvPr>
          <p:cNvSpPr txBox="1"/>
          <p:nvPr/>
        </p:nvSpPr>
        <p:spPr>
          <a:xfrm>
            <a:off x="305822" y="359910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2866877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6801E-4586-1B9C-4CAF-0051D6A64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9338725" cy="727191"/>
          </a:xfrm>
        </p:spPr>
        <p:txBody>
          <a:bodyPr anchor="b">
            <a:normAutofit/>
          </a:bodyPr>
          <a:lstStyle/>
          <a:p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Effects of physical activity on the cardiovascular system</a:t>
            </a:r>
            <a:endParaRPr lang="en-IN" sz="3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5F612-6B6F-0368-5B08-98F0FF529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2" y="1997986"/>
            <a:ext cx="7796253" cy="4257966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2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Short Term Effects </a:t>
            </a:r>
          </a:p>
          <a:p>
            <a:r>
              <a:rPr lang="en-US" sz="2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Faster heart contractions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leading to </a:t>
            </a:r>
            <a:r>
              <a:rPr lang="en-US" sz="2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increased heart rate and increased circulation, which gets oxygenated blood to your muscles quicker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Forceful heart contractions lead to a greater amount of blood being pumped throughout the body</a:t>
            </a:r>
          </a:p>
          <a:p>
            <a:pPr marL="0" indent="0">
              <a:buNone/>
            </a:pPr>
            <a:r>
              <a:rPr lang="en-US" sz="22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Long Term Effects</a:t>
            </a:r>
            <a:endParaRPr lang="en-US" sz="22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heart and lungs become more efficient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Decreased resting heart rate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Improved ability to draw in deeper and longer breaths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Reduced risk of heart disease</a:t>
            </a:r>
          </a:p>
          <a:p>
            <a:endParaRPr lang="en-I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43AB3EB-28DF-A988-BCD6-C61B2AEE6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5372" y="4486885"/>
            <a:ext cx="3129250" cy="2082374"/>
          </a:xfrm>
          <a:prstGeom prst="rect">
            <a:avLst/>
          </a:prstGeom>
        </p:spPr>
      </p:pic>
      <p:pic>
        <p:nvPicPr>
          <p:cNvPr id="4" name="Picture 3" descr="Image result for IIT kgp">
            <a:extLst>
              <a:ext uri="{FF2B5EF4-FFF2-40B4-BE49-F238E27FC236}">
                <a16:creationId xmlns:a16="http://schemas.microsoft.com/office/drawing/2014/main" id="{50F95D54-CC73-357D-1F24-C23BBEDEB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" y="55165"/>
            <a:ext cx="400491" cy="436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5ED955-1DD5-041A-83A5-E60305999750}"/>
              </a:ext>
            </a:extLst>
          </p:cNvPr>
          <p:cNvSpPr txBox="1"/>
          <p:nvPr/>
        </p:nvSpPr>
        <p:spPr>
          <a:xfrm>
            <a:off x="305822" y="359910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3405817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E6671AF-110C-4E4D-BEB4-1323A3136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B5B0D-9B90-DB79-EF09-B14E9DF90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310895"/>
            <a:ext cx="3542343" cy="2121408"/>
          </a:xfrm>
        </p:spPr>
        <p:txBody>
          <a:bodyPr anchor="ctr">
            <a:normAutofit/>
          </a:bodyPr>
          <a:lstStyle/>
          <a:p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Sports &amp; Psychological well-being</a:t>
            </a:r>
            <a:endParaRPr lang="en-IN" sz="3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B478B-0606-186F-4D00-9973B6B07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9419" y="692728"/>
            <a:ext cx="7247260" cy="2890980"/>
          </a:xfrm>
        </p:spPr>
        <p:txBody>
          <a:bodyPr anchor="ctr">
            <a:noAutofit/>
          </a:bodyPr>
          <a:lstStyle/>
          <a:p>
            <a:r>
              <a:rPr lang="en-US" sz="2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Sports are associated with lower rates of stress, anxiety, depression, and suicidal behavior</a:t>
            </a:r>
          </a:p>
          <a:p>
            <a:r>
              <a:rPr lang="en-US" sz="2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Participation in team sports reduces the risk of substance abuse and other reckless behaviors</a:t>
            </a:r>
          </a:p>
          <a:p>
            <a:r>
              <a:rPr lang="en-US" sz="2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Team sports enhance resilience, empathy, confidence and empowerment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ncrease executive functioning, creativity, cognitive development, and self-regulation</a:t>
            </a:r>
          </a:p>
          <a:p>
            <a:r>
              <a:rPr lang="en-US" sz="2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Sleep improves which is essential for mental health</a:t>
            </a:r>
          </a:p>
          <a:p>
            <a:endParaRPr lang="en-I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30A50D-00DD-7020-43E0-9A0CD7CBB8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85"/>
          <a:stretch/>
        </p:blipFill>
        <p:spPr>
          <a:xfrm>
            <a:off x="3678858" y="3754583"/>
            <a:ext cx="7650979" cy="2582209"/>
          </a:xfrm>
          <a:prstGeom prst="rect">
            <a:avLst/>
          </a:prstGeom>
          <a:effectLst>
            <a:innerShdw blurRad="190500" dist="127000" dir="16200000">
              <a:prstClr val="black">
                <a:alpha val="19000"/>
              </a:prstClr>
            </a:innerShdw>
          </a:effectLst>
        </p:spPr>
      </p:pic>
      <p:pic>
        <p:nvPicPr>
          <p:cNvPr id="5" name="Picture 4" descr="Image result for IIT kgp">
            <a:extLst>
              <a:ext uri="{FF2B5EF4-FFF2-40B4-BE49-F238E27FC236}">
                <a16:creationId xmlns:a16="http://schemas.microsoft.com/office/drawing/2014/main" id="{937821D0-7DD6-F4D1-5CC1-52D1EA6C5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" y="55165"/>
            <a:ext cx="400491" cy="436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FDBA63-415A-1219-BCB9-32F67D060887}"/>
              </a:ext>
            </a:extLst>
          </p:cNvPr>
          <p:cNvSpPr txBox="1"/>
          <p:nvPr/>
        </p:nvSpPr>
        <p:spPr>
          <a:xfrm>
            <a:off x="305822" y="359910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93957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>
            <a:extLst>
              <a:ext uri="{FF2B5EF4-FFF2-40B4-BE49-F238E27FC236}">
                <a16:creationId xmlns:a16="http://schemas.microsoft.com/office/drawing/2014/main" id="{DCB817CC-8ED2-4D27-A4A5-6E3C622DE4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5276" y="3675062"/>
            <a:ext cx="1997075" cy="457200"/>
          </a:xfrm>
          <a:prstGeom prst="bevel">
            <a:avLst>
              <a:gd name="adj" fmla="val 12500"/>
            </a:avLst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" tIns="9144" rIns="9144" bIns="9144" anchor="ctr" anchorCtr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2000" dirty="0">
                <a:solidFill>
                  <a:srgbClr val="FFFFFF"/>
                </a:solidFill>
                <a:latin typeface="+mn-lt"/>
              </a:rPr>
              <a:t>   Learning</a:t>
            </a:r>
          </a:p>
        </p:txBody>
      </p:sp>
      <p:sp>
        <p:nvSpPr>
          <p:cNvPr id="7171" name="AutoShape 3">
            <a:extLst>
              <a:ext uri="{FF2B5EF4-FFF2-40B4-BE49-F238E27FC236}">
                <a16:creationId xmlns:a16="http://schemas.microsoft.com/office/drawing/2014/main" id="{68126754-EA1B-479F-AB40-D670ABEC6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5276" y="3114674"/>
            <a:ext cx="1997075" cy="457200"/>
          </a:xfrm>
          <a:prstGeom prst="bevel">
            <a:avLst>
              <a:gd name="adj" fmla="val 12500"/>
            </a:avLst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" tIns="9144" rIns="9144" bIns="9144" anchor="ctr" anchorCtr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>
                <a:solidFill>
                  <a:srgbClr val="FFFFFF"/>
                </a:solidFill>
                <a:latin typeface="+mn-lt"/>
              </a:rPr>
              <a:t>  </a:t>
            </a:r>
            <a:r>
              <a:rPr lang="en-US" altLang="en-US" sz="2000">
                <a:solidFill>
                  <a:srgbClr val="FFFFFF"/>
                </a:solidFill>
                <a:latin typeface="+mn-lt"/>
              </a:rPr>
              <a:t>Memory</a:t>
            </a:r>
          </a:p>
        </p:txBody>
      </p:sp>
      <p:sp>
        <p:nvSpPr>
          <p:cNvPr id="7172" name="AutoShape 4">
            <a:extLst>
              <a:ext uri="{FF2B5EF4-FFF2-40B4-BE49-F238E27FC236}">
                <a16:creationId xmlns:a16="http://schemas.microsoft.com/office/drawing/2014/main" id="{D7F0D906-10FF-406E-B7A0-897836427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5276" y="4233862"/>
            <a:ext cx="1997075" cy="457200"/>
          </a:xfrm>
          <a:prstGeom prst="bevel">
            <a:avLst>
              <a:gd name="adj" fmla="val 12500"/>
            </a:avLst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" tIns="9144" rIns="9144" bIns="9144" anchor="ctr" anchorCtr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2000">
                <a:solidFill>
                  <a:srgbClr val="FFFFFF"/>
                </a:solidFill>
                <a:latin typeface="+mn-lt"/>
              </a:rPr>
              <a:t>Problem solving </a:t>
            </a:r>
          </a:p>
        </p:txBody>
      </p:sp>
      <p:sp>
        <p:nvSpPr>
          <p:cNvPr id="7173" name="AutoShape 5">
            <a:extLst>
              <a:ext uri="{FF2B5EF4-FFF2-40B4-BE49-F238E27FC236}">
                <a16:creationId xmlns:a16="http://schemas.microsoft.com/office/drawing/2014/main" id="{CD8CE78E-BE97-49C9-9B58-433EC5AAF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438" y="1371599"/>
            <a:ext cx="1997075" cy="496888"/>
          </a:xfrm>
          <a:prstGeom prst="bevel">
            <a:avLst>
              <a:gd name="adj" fmla="val 12500"/>
            </a:avLst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" tIns="9144" rIns="9144" bIns="9144" anchor="ctr" anchorCtr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2000">
                <a:solidFill>
                  <a:srgbClr val="FFFFFF"/>
                </a:solidFill>
                <a:latin typeface="+mn-lt"/>
              </a:rPr>
              <a:t>Sensation</a:t>
            </a:r>
          </a:p>
        </p:txBody>
      </p:sp>
      <p:sp>
        <p:nvSpPr>
          <p:cNvPr id="7174" name="AutoShape 6">
            <a:extLst>
              <a:ext uri="{FF2B5EF4-FFF2-40B4-BE49-F238E27FC236}">
                <a16:creationId xmlns:a16="http://schemas.microsoft.com/office/drawing/2014/main" id="{CE9007FB-853B-4425-8FA3-B99992574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5276" y="1995487"/>
            <a:ext cx="1997075" cy="457200"/>
          </a:xfrm>
          <a:prstGeom prst="bevel">
            <a:avLst>
              <a:gd name="adj" fmla="val 12500"/>
            </a:avLst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" tIns="9144" rIns="9144" bIns="9144" anchor="ctr" anchorCtr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2000">
                <a:solidFill>
                  <a:srgbClr val="FFFFFF"/>
                </a:solidFill>
                <a:latin typeface="+mn-lt"/>
              </a:rPr>
              <a:t>   Perception</a:t>
            </a:r>
          </a:p>
        </p:txBody>
      </p:sp>
      <p:sp>
        <p:nvSpPr>
          <p:cNvPr id="7175" name="AutoShape 7">
            <a:extLst>
              <a:ext uri="{FF2B5EF4-FFF2-40B4-BE49-F238E27FC236}">
                <a16:creationId xmlns:a16="http://schemas.microsoft.com/office/drawing/2014/main" id="{78C8B40F-CB62-4E8D-8EAC-D200319421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6863" y="2590799"/>
            <a:ext cx="1997075" cy="457200"/>
          </a:xfrm>
          <a:prstGeom prst="bevel">
            <a:avLst>
              <a:gd name="adj" fmla="val 12500"/>
            </a:avLst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" tIns="9144" rIns="9144" bIns="9144" anchor="ctr" anchorCtr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2000">
                <a:solidFill>
                  <a:srgbClr val="FFFFFF"/>
                </a:solidFill>
                <a:latin typeface="+mn-lt"/>
              </a:rPr>
              <a:t>Attention</a:t>
            </a:r>
          </a:p>
        </p:txBody>
      </p:sp>
      <p:sp>
        <p:nvSpPr>
          <p:cNvPr id="7176" name="AutoShape 8">
            <a:extLst>
              <a:ext uri="{FF2B5EF4-FFF2-40B4-BE49-F238E27FC236}">
                <a16:creationId xmlns:a16="http://schemas.microsoft.com/office/drawing/2014/main" id="{BB39250B-3376-4DF7-A1AC-A247EA62BE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5276" y="5353049"/>
            <a:ext cx="1997075" cy="533400"/>
          </a:xfrm>
          <a:prstGeom prst="bevel">
            <a:avLst>
              <a:gd name="adj" fmla="val 12500"/>
            </a:avLst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" tIns="9144" rIns="9144" bIns="9144" anchor="ctr" anchorCtr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2000" dirty="0">
                <a:solidFill>
                  <a:srgbClr val="FFFFFF"/>
                </a:solidFill>
                <a:latin typeface="+mn-lt"/>
              </a:rPr>
              <a:t>Emotion</a:t>
            </a:r>
          </a:p>
        </p:txBody>
      </p:sp>
      <p:sp>
        <p:nvSpPr>
          <p:cNvPr id="7177" name="AutoShape 9">
            <a:extLst>
              <a:ext uri="{FF2B5EF4-FFF2-40B4-BE49-F238E27FC236}">
                <a16:creationId xmlns:a16="http://schemas.microsoft.com/office/drawing/2014/main" id="{4347FCFE-3940-4FBF-AE91-E52203BB24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5276" y="4794249"/>
            <a:ext cx="1997075" cy="457200"/>
          </a:xfrm>
          <a:prstGeom prst="bevel">
            <a:avLst>
              <a:gd name="adj" fmla="val 12500"/>
            </a:avLst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" tIns="9144" rIns="9144" bIns="9144" anchor="ctr" anchorCtr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2000">
                <a:solidFill>
                  <a:srgbClr val="FFFFFF"/>
                </a:solidFill>
                <a:latin typeface="+mn-lt"/>
              </a:rPr>
              <a:t>Intelligence</a:t>
            </a:r>
            <a:r>
              <a:rPr lang="en-US" altLang="en-US">
                <a:solidFill>
                  <a:srgbClr val="FFFFFF"/>
                </a:solidFill>
                <a:latin typeface="+mn-lt"/>
              </a:rPr>
              <a:t> </a:t>
            </a:r>
          </a:p>
        </p:txBody>
      </p:sp>
      <p:sp>
        <p:nvSpPr>
          <p:cNvPr id="7178" name="Text Box 10">
            <a:extLst>
              <a:ext uri="{FF2B5EF4-FFF2-40B4-BE49-F238E27FC236}">
                <a16:creationId xmlns:a16="http://schemas.microsoft.com/office/drawing/2014/main" id="{520C9BED-63B3-478D-9B79-986D855F6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9038" y="1600200"/>
            <a:ext cx="28606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78" tIns="44445" rIns="90478" bIns="4444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Pct val="100000"/>
            </a:pPr>
            <a:r>
              <a:rPr lang="en-US" altLang="en-US">
                <a:latin typeface="+mn-lt"/>
              </a:rPr>
              <a:t>Acceptance of energy</a:t>
            </a:r>
          </a:p>
        </p:txBody>
      </p:sp>
      <p:sp>
        <p:nvSpPr>
          <p:cNvPr id="7179" name="Text Box 11">
            <a:extLst>
              <a:ext uri="{FF2B5EF4-FFF2-40B4-BE49-F238E27FC236}">
                <a16:creationId xmlns:a16="http://schemas.microsoft.com/office/drawing/2014/main" id="{18990466-2132-480E-96D2-C5ADC19A83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2526" y="3821113"/>
            <a:ext cx="30495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78" tIns="44445" rIns="90478" bIns="4444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Pct val="100000"/>
            </a:pPr>
            <a:r>
              <a:rPr lang="en-US" altLang="en-US">
                <a:latin typeface="+mn-lt"/>
              </a:rPr>
              <a:t>Stored memory helps learn</a:t>
            </a:r>
          </a:p>
        </p:txBody>
      </p:sp>
      <p:sp>
        <p:nvSpPr>
          <p:cNvPr id="7180" name="Text Box 12">
            <a:extLst>
              <a:ext uri="{FF2B5EF4-FFF2-40B4-BE49-F238E27FC236}">
                <a16:creationId xmlns:a16="http://schemas.microsoft.com/office/drawing/2014/main" id="{0A82CCB5-70EA-41B9-BBA1-C11DE472B6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7763" y="2667001"/>
            <a:ext cx="3386259" cy="339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78" tIns="44445" rIns="90478" bIns="4444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Pct val="100000"/>
            </a:pPr>
            <a:r>
              <a:rPr lang="en-US" altLang="en-US" dirty="0">
                <a:latin typeface="+mn-lt"/>
              </a:rPr>
              <a:t> Perception is guided by attention</a:t>
            </a:r>
          </a:p>
        </p:txBody>
      </p:sp>
      <p:sp>
        <p:nvSpPr>
          <p:cNvPr id="7181" name="Text Box 13">
            <a:extLst>
              <a:ext uri="{FF2B5EF4-FFF2-40B4-BE49-F238E27FC236}">
                <a16:creationId xmlns:a16="http://schemas.microsoft.com/office/drawing/2014/main" id="{DB61F8BA-C8FA-4D93-86C2-2A90B3B4AA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2526" y="4959351"/>
            <a:ext cx="3931911" cy="339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78" tIns="44445" rIns="90478" bIns="4444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Pct val="100000"/>
            </a:pPr>
            <a:r>
              <a:rPr lang="en-US" altLang="en-US" dirty="0">
                <a:latin typeface="+mn-lt"/>
              </a:rPr>
              <a:t>Problem solving depends on intelligence</a:t>
            </a:r>
          </a:p>
        </p:txBody>
      </p:sp>
      <p:sp>
        <p:nvSpPr>
          <p:cNvPr id="7182" name="Text Box 14">
            <a:extLst>
              <a:ext uri="{FF2B5EF4-FFF2-40B4-BE49-F238E27FC236}">
                <a16:creationId xmlns:a16="http://schemas.microsoft.com/office/drawing/2014/main" id="{066FB126-0E32-4733-8E1E-C750E2058C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2526" y="4387850"/>
            <a:ext cx="30495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78" tIns="44445" rIns="90478" bIns="4444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Pct val="100000"/>
            </a:pPr>
            <a:r>
              <a:rPr lang="en-US" altLang="en-US">
                <a:latin typeface="+mn-lt"/>
              </a:rPr>
              <a:t>Learning helps solve problems</a:t>
            </a:r>
          </a:p>
        </p:txBody>
      </p:sp>
      <p:sp>
        <p:nvSpPr>
          <p:cNvPr id="7183" name="Text Box 15">
            <a:extLst>
              <a:ext uri="{FF2B5EF4-FFF2-40B4-BE49-F238E27FC236}">
                <a16:creationId xmlns:a16="http://schemas.microsoft.com/office/drawing/2014/main" id="{BD335988-1490-45C8-9981-0C961B998D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9036" y="2098676"/>
            <a:ext cx="3549171" cy="339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78" tIns="44445" rIns="90478" bIns="4444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Pct val="100000"/>
            </a:pPr>
            <a:r>
              <a:rPr lang="en-US" altLang="en-US" dirty="0">
                <a:latin typeface="+mn-lt"/>
              </a:rPr>
              <a:t>Energy is interpreted in perception</a:t>
            </a:r>
          </a:p>
        </p:txBody>
      </p:sp>
      <p:sp>
        <p:nvSpPr>
          <p:cNvPr id="7184" name="Text Box 16">
            <a:extLst>
              <a:ext uri="{FF2B5EF4-FFF2-40B4-BE49-F238E27FC236}">
                <a16:creationId xmlns:a16="http://schemas.microsoft.com/office/drawing/2014/main" id="{951B48BC-0CFC-4F49-A565-9FEF9EEAAB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2838" y="3276600"/>
            <a:ext cx="29511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78" tIns="44445" rIns="90478" bIns="4444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Pct val="100000"/>
            </a:pPr>
            <a:r>
              <a:rPr lang="en-US" altLang="en-US">
                <a:latin typeface="+mn-lt"/>
              </a:rPr>
              <a:t> Attended matter is stored</a:t>
            </a:r>
          </a:p>
        </p:txBody>
      </p:sp>
      <p:sp>
        <p:nvSpPr>
          <p:cNvPr id="7185" name="Text Box 17">
            <a:extLst>
              <a:ext uri="{FF2B5EF4-FFF2-40B4-BE49-F238E27FC236}">
                <a16:creationId xmlns:a16="http://schemas.microsoft.com/office/drawing/2014/main" id="{FBD7F428-84E6-4F58-80C6-78E9A7B736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5864" y="5548313"/>
            <a:ext cx="4174054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78" tIns="44445" rIns="90478" bIns="4444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SzPct val="100000"/>
            </a:pPr>
            <a:r>
              <a:rPr lang="en-US" altLang="en-US" dirty="0">
                <a:latin typeface="+mn-lt"/>
              </a:rPr>
              <a:t>Intelligence is moderated by emotion</a:t>
            </a:r>
          </a:p>
        </p:txBody>
      </p:sp>
      <p:pic>
        <p:nvPicPr>
          <p:cNvPr id="7186" name="Picture 18" descr="542_circle">
            <a:extLst>
              <a:ext uri="{FF2B5EF4-FFF2-40B4-BE49-F238E27FC236}">
                <a16:creationId xmlns:a16="http://schemas.microsoft.com/office/drawing/2014/main" id="{851C8910-BA5E-4732-8B47-659F30DC0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20000" contras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191" y="2971800"/>
            <a:ext cx="2193986" cy="195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7" name="Text Box 19">
            <a:extLst>
              <a:ext uri="{FF2B5EF4-FFF2-40B4-BE49-F238E27FC236}">
                <a16:creationId xmlns:a16="http://schemas.microsoft.com/office/drawing/2014/main" id="{79C4DA53-861B-41CB-A776-5172425018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5038" y="3701990"/>
            <a:ext cx="1482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US" altLang="en-US" sz="2000" dirty="0">
                <a:solidFill>
                  <a:srgbClr val="FFFFFF"/>
                </a:solidFill>
                <a:latin typeface="+mn-lt"/>
              </a:rPr>
              <a:t>Cognition</a:t>
            </a:r>
          </a:p>
        </p:txBody>
      </p:sp>
      <p:pic>
        <p:nvPicPr>
          <p:cNvPr id="7188" name="Picture 20" descr="chevron">
            <a:extLst>
              <a:ext uri="{FF2B5EF4-FFF2-40B4-BE49-F238E27FC236}">
                <a16:creationId xmlns:a16="http://schemas.microsoft.com/office/drawing/2014/main" id="{E51FC3BD-AB66-4CC6-A97F-79EE4401F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214" y="1606551"/>
            <a:ext cx="10477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9" name="Picture 21" descr="chevron">
            <a:extLst>
              <a:ext uri="{FF2B5EF4-FFF2-40B4-BE49-F238E27FC236}">
                <a16:creationId xmlns:a16="http://schemas.microsoft.com/office/drawing/2014/main" id="{CCC8CF9B-3E8A-4268-B10B-02007DD8B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214" y="2174876"/>
            <a:ext cx="10477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90" name="Picture 22" descr="chevron">
            <a:extLst>
              <a:ext uri="{FF2B5EF4-FFF2-40B4-BE49-F238E27FC236}">
                <a16:creationId xmlns:a16="http://schemas.microsoft.com/office/drawing/2014/main" id="{95A0B559-9056-40AC-98D6-08AA1F6B1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314" y="2743201"/>
            <a:ext cx="10477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91" name="Picture 23" descr="chevron">
            <a:extLst>
              <a:ext uri="{FF2B5EF4-FFF2-40B4-BE49-F238E27FC236}">
                <a16:creationId xmlns:a16="http://schemas.microsoft.com/office/drawing/2014/main" id="{A6B91F3E-658E-4D87-869E-2BB557F0A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214" y="3311526"/>
            <a:ext cx="10477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92" name="Picture 24" descr="chevron">
            <a:extLst>
              <a:ext uri="{FF2B5EF4-FFF2-40B4-BE49-F238E27FC236}">
                <a16:creationId xmlns:a16="http://schemas.microsoft.com/office/drawing/2014/main" id="{703A7F8A-B073-41E5-87F8-7371D28DD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1" y="3886201"/>
            <a:ext cx="10477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93" name="Picture 25" descr="chevron">
            <a:extLst>
              <a:ext uri="{FF2B5EF4-FFF2-40B4-BE49-F238E27FC236}">
                <a16:creationId xmlns:a16="http://schemas.microsoft.com/office/drawing/2014/main" id="{3B16FC98-4680-4B62-9589-54DED57DD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214" y="4448176"/>
            <a:ext cx="10477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94" name="Picture 26" descr="chevron">
            <a:extLst>
              <a:ext uri="{FF2B5EF4-FFF2-40B4-BE49-F238E27FC236}">
                <a16:creationId xmlns:a16="http://schemas.microsoft.com/office/drawing/2014/main" id="{25D36A34-8BCE-43C5-9113-50AFAAB5B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214" y="5016501"/>
            <a:ext cx="10477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95" name="Picture 27" descr="chevron">
            <a:extLst>
              <a:ext uri="{FF2B5EF4-FFF2-40B4-BE49-F238E27FC236}">
                <a16:creationId xmlns:a16="http://schemas.microsoft.com/office/drawing/2014/main" id="{B043669B-E4BC-4C6B-84E4-6F5ACB237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976" y="5584826"/>
            <a:ext cx="10477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32" name="Text Box 28">
            <a:extLst>
              <a:ext uri="{FF2B5EF4-FFF2-40B4-BE49-F238E27FC236}">
                <a16:creationId xmlns:a16="http://schemas.microsoft.com/office/drawing/2014/main" id="{7DD9566B-B272-4BC1-8FCA-1F7148B230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2363" y="396349"/>
            <a:ext cx="571245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200" dirty="0">
                <a:solidFill>
                  <a:schemeClr val="accent5">
                    <a:lumMod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Cognitive processing - stages</a:t>
            </a:r>
            <a:endParaRPr lang="en-IN" sz="3200" dirty="0">
              <a:solidFill>
                <a:schemeClr val="accent5">
                  <a:lumMod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197" name="Text Box 29">
            <a:extLst>
              <a:ext uri="{FF2B5EF4-FFF2-40B4-BE49-F238E27FC236}">
                <a16:creationId xmlns:a16="http://schemas.microsoft.com/office/drawing/2014/main" id="{B2BD730C-0354-4268-8622-A2C0DD365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5038" y="2209800"/>
            <a:ext cx="14477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dirty="0">
                <a:latin typeface="+mn-lt"/>
              </a:rPr>
              <a:t>Registration</a:t>
            </a:r>
          </a:p>
        </p:txBody>
      </p:sp>
      <p:sp>
        <p:nvSpPr>
          <p:cNvPr id="7198" name="Text Box 30">
            <a:extLst>
              <a:ext uri="{FF2B5EF4-FFF2-40B4-BE49-F238E27FC236}">
                <a16:creationId xmlns:a16="http://schemas.microsoft.com/office/drawing/2014/main" id="{0F740A9D-EA31-40B5-A34F-1336BF3355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7938" y="3581400"/>
            <a:ext cx="1358899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+mn-lt"/>
              </a:rPr>
              <a:t>Processing</a:t>
            </a:r>
          </a:p>
        </p:txBody>
      </p:sp>
      <p:sp>
        <p:nvSpPr>
          <p:cNvPr id="7199" name="Text Box 31">
            <a:extLst>
              <a:ext uri="{FF2B5EF4-FFF2-40B4-BE49-F238E27FC236}">
                <a16:creationId xmlns:a16="http://schemas.microsoft.com/office/drawing/2014/main" id="{380BE352-46FC-4003-A3F5-05358DB96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3637" y="5257800"/>
            <a:ext cx="1066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+mn-lt"/>
              </a:rPr>
              <a:t>Retrieval </a:t>
            </a:r>
          </a:p>
        </p:txBody>
      </p:sp>
      <p:grpSp>
        <p:nvGrpSpPr>
          <p:cNvPr id="7200" name="Group 32">
            <a:extLst>
              <a:ext uri="{FF2B5EF4-FFF2-40B4-BE49-F238E27FC236}">
                <a16:creationId xmlns:a16="http://schemas.microsoft.com/office/drawing/2014/main" id="{F18D27BA-EC49-4290-B770-4BD2F132FB76}"/>
              </a:ext>
            </a:extLst>
          </p:cNvPr>
          <p:cNvGrpSpPr>
            <a:grpSpLocks/>
          </p:cNvGrpSpPr>
          <p:nvPr/>
        </p:nvGrpSpPr>
        <p:grpSpPr bwMode="auto">
          <a:xfrm>
            <a:off x="3581400" y="2514600"/>
            <a:ext cx="914400" cy="1143000"/>
            <a:chOff x="1296" y="1584"/>
            <a:chExt cx="576" cy="720"/>
          </a:xfrm>
        </p:grpSpPr>
        <p:sp>
          <p:nvSpPr>
            <p:cNvPr id="7207" name="Line 33">
              <a:extLst>
                <a:ext uri="{FF2B5EF4-FFF2-40B4-BE49-F238E27FC236}">
                  <a16:creationId xmlns:a16="http://schemas.microsoft.com/office/drawing/2014/main" id="{325A5040-E7C7-4A95-8810-D978B894E9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584"/>
              <a:ext cx="5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208" name="Line 34">
              <a:extLst>
                <a:ext uri="{FF2B5EF4-FFF2-40B4-BE49-F238E27FC236}">
                  <a16:creationId xmlns:a16="http://schemas.microsoft.com/office/drawing/2014/main" id="{FF022AFC-2694-48BB-8B33-2997B15250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1584"/>
              <a:ext cx="0" cy="72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201" name="Group 35">
            <a:extLst>
              <a:ext uri="{FF2B5EF4-FFF2-40B4-BE49-F238E27FC236}">
                <a16:creationId xmlns:a16="http://schemas.microsoft.com/office/drawing/2014/main" id="{806DC81D-334B-4B45-B9C3-6CA5BCD6F1E2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4038600"/>
            <a:ext cx="990600" cy="1447800"/>
            <a:chOff x="1344" y="2544"/>
            <a:chExt cx="528" cy="912"/>
          </a:xfrm>
        </p:grpSpPr>
        <p:sp>
          <p:nvSpPr>
            <p:cNvPr id="7205" name="Line 36">
              <a:extLst>
                <a:ext uri="{FF2B5EF4-FFF2-40B4-BE49-F238E27FC236}">
                  <a16:creationId xmlns:a16="http://schemas.microsoft.com/office/drawing/2014/main" id="{734CC091-BDD0-4A6C-BAA7-59022F67C5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2544"/>
              <a:ext cx="0" cy="912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206" name="Line 37">
              <a:extLst>
                <a:ext uri="{FF2B5EF4-FFF2-40B4-BE49-F238E27FC236}">
                  <a16:creationId xmlns:a16="http://schemas.microsoft.com/office/drawing/2014/main" id="{515A8692-0055-4358-ADB4-2E17E5D1A6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44" y="3456"/>
              <a:ext cx="528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B56FAE-728D-4E7F-8CB1-D9C7025D4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0BBB3-2364-45D6-A5DB-156D6ADF44D8}" type="slidenum">
              <a:rPr lang="en-IN" smtClean="0"/>
              <a:t>8</a:t>
            </a:fld>
            <a:endParaRPr lang="en-IN"/>
          </a:p>
        </p:txBody>
      </p:sp>
      <p:pic>
        <p:nvPicPr>
          <p:cNvPr id="3" name="Picture 2" descr="Image result for IIT kgp">
            <a:extLst>
              <a:ext uri="{FF2B5EF4-FFF2-40B4-BE49-F238E27FC236}">
                <a16:creationId xmlns:a16="http://schemas.microsoft.com/office/drawing/2014/main" id="{E04494B7-42F2-DA2A-7746-60D657B87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5" y="9776"/>
            <a:ext cx="404005" cy="44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4B3B8A-1F5A-201B-B89B-54F0E95D7911}"/>
              </a:ext>
            </a:extLst>
          </p:cNvPr>
          <p:cNvSpPr txBox="1"/>
          <p:nvPr/>
        </p:nvSpPr>
        <p:spPr>
          <a:xfrm>
            <a:off x="370239" y="290671"/>
            <a:ext cx="2797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800" dirty="0"/>
              <a:t>Indian Institute of Technology-Kharagpur</a:t>
            </a:r>
            <a:endParaRPr lang="en-IN" sz="800" dirty="0"/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32495F0-C5CB-4823-AE70-EED61EBAB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7534B7-39E5-3E66-F157-09E2DD897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183" y="1143000"/>
            <a:ext cx="4219581" cy="2880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Cognitive benefits of physical exercise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8B9C25-D80D-48EC-B83A-231219A80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82975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BEBCE9-EAC7-49FA-350F-A9F6BE116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335" y="188341"/>
            <a:ext cx="5605957" cy="31533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01CC70B-8875-45A1-8AFD-7D546E3C0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897" y="4177748"/>
            <a:ext cx="4824407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15703-A347-B502-9855-7F59618A7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173" y="3015186"/>
            <a:ext cx="5605957" cy="3279486"/>
          </a:xfrm>
          <a:prstGeom prst="rect">
            <a:avLst/>
          </a:prstGeom>
        </p:spPr>
      </p:pic>
      <p:pic>
        <p:nvPicPr>
          <p:cNvPr id="5" name="Picture 4" descr="Image result for IIT kgp">
            <a:extLst>
              <a:ext uri="{FF2B5EF4-FFF2-40B4-BE49-F238E27FC236}">
                <a16:creationId xmlns:a16="http://schemas.microsoft.com/office/drawing/2014/main" id="{7AB38237-AB86-738C-8A45-9AB872375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" y="55165"/>
            <a:ext cx="400491" cy="436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FBEC9D-6215-1C51-FD83-2B9244905190}"/>
              </a:ext>
            </a:extLst>
          </p:cNvPr>
          <p:cNvSpPr txBox="1"/>
          <p:nvPr/>
        </p:nvSpPr>
        <p:spPr>
          <a:xfrm>
            <a:off x="305822" y="359910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3999409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774</Words>
  <Application>Microsoft Office PowerPoint</Application>
  <PresentationFormat>Widescreen</PresentationFormat>
  <Paragraphs>124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Calibri Light</vt:lpstr>
      <vt:lpstr>Google Sans</vt:lpstr>
      <vt:lpstr>Times New Roman</vt:lpstr>
      <vt:lpstr>Wingdings</vt:lpstr>
      <vt:lpstr>Office Theme</vt:lpstr>
      <vt:lpstr>Sports &amp; Well-being</vt:lpstr>
      <vt:lpstr>Dimensions of well-being</vt:lpstr>
      <vt:lpstr>Physical exercise: Some evidence</vt:lpstr>
      <vt:lpstr>Brain &amp; Physical fitness </vt:lpstr>
      <vt:lpstr>Physical exercise &amp; brain chemicals</vt:lpstr>
      <vt:lpstr>Effects of physical activity on the cardiovascular system</vt:lpstr>
      <vt:lpstr>Sports &amp; Psychological well-being</vt:lpstr>
      <vt:lpstr>PowerPoint Presentation</vt:lpstr>
      <vt:lpstr>Cognitive benefits of physical exercise</vt:lpstr>
      <vt:lpstr>Benefits of sports &amp; physical activities</vt:lpstr>
      <vt:lpstr>Some questions</vt:lpstr>
      <vt:lpstr>Why do people develop Life-style diseases?</vt:lpstr>
      <vt:lpstr>PowerPoint Presentation</vt:lpstr>
      <vt:lpstr>Message types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Manas k Mandal</dc:creator>
  <cp:lastModifiedBy>Manas k Mandal</cp:lastModifiedBy>
  <cp:revision>20</cp:revision>
  <dcterms:created xsi:type="dcterms:W3CDTF">2024-07-27T00:54:01Z</dcterms:created>
  <dcterms:modified xsi:type="dcterms:W3CDTF">2024-07-29T10:20:51Z</dcterms:modified>
</cp:coreProperties>
</file>